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2.xml" ContentType="application/vnd.openxmlformats-officedocument.theme+xml"/>
  <Override PartName="/ppt/tags/tag23.xml" ContentType="application/vnd.openxmlformats-officedocument.presentationml.tags+xml"/>
  <Override PartName="/ppt/theme/themeOverride1.xml" ContentType="application/vnd.openxmlformats-officedocument.themeOverr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heme/themeOverride2.xml" ContentType="application/vnd.openxmlformats-officedocument.themeOverr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407" r:id="rId3"/>
    <p:sldId id="359" r:id="rId4"/>
    <p:sldId id="504" r:id="rId5"/>
    <p:sldId id="360" r:id="rId6"/>
    <p:sldId id="505" r:id="rId7"/>
    <p:sldId id="365" r:id="rId8"/>
    <p:sldId id="273" r:id="rId9"/>
    <p:sldId id="481" r:id="rId10"/>
    <p:sldId id="434" r:id="rId11"/>
    <p:sldId id="484" r:id="rId12"/>
    <p:sldId id="485" r:id="rId13"/>
    <p:sldId id="486" r:id="rId14"/>
    <p:sldId id="529" r:id="rId15"/>
    <p:sldId id="487" r:id="rId16"/>
    <p:sldId id="482" r:id="rId17"/>
    <p:sldId id="530" r:id="rId18"/>
    <p:sldId id="483" r:id="rId19"/>
    <p:sldId id="488" r:id="rId20"/>
    <p:sldId id="489" r:id="rId21"/>
    <p:sldId id="491" r:id="rId22"/>
    <p:sldId id="366" r:id="rId23"/>
    <p:sldId id="547" r:id="rId24"/>
    <p:sldId id="276" r:id="rId25"/>
    <p:sldId id="367" r:id="rId26"/>
    <p:sldId id="277" r:id="rId27"/>
    <p:sldId id="506" r:id="rId28"/>
    <p:sldId id="507" r:id="rId29"/>
    <p:sldId id="274" r:id="rId30"/>
    <p:sldId id="555"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曹思源" initials="曹" lastIdx="1" clrIdx="0"/>
  <p:cmAuthor id="2" name="Igor Trovato" initials="IT" lastIdx="1" clrIdx="1"/>
  <p:cmAuthor id="3" name="mamary" initials="m" lastIdx="4" clrIdx="2"/>
  <p:cmAuthor id="4" name="19525" initials="1" lastIdx="1"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7B6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0" d="100"/>
          <a:sy n="70" d="100"/>
        </p:scale>
        <p:origin x="29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2023/8/18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8DFB831-BAFC-4D4A-A9CA-DCB4A81F65C9}" type="slidenum">
              <a:rPr lang="zh-CN" altLang="en-US" smtClean="0"/>
              <a:t>30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6" name="PA_文本框 2"/>
          <p:cNvSpPr txBox="1">
            <a:spLocks noChangeArrowheads="1"/>
          </p:cNvSpPr>
          <p:nvPr userDrawn="1">
            <p:custDataLst>
              <p:tags r:id="rId1"/>
            </p:custDataLst>
          </p:nvPr>
        </p:nvSpPr>
        <p:spPr bwMode="auto">
          <a:xfrm>
            <a:off x="1720850" y="1968501"/>
            <a:ext cx="4205288" cy="3154710"/>
          </a:xfrm>
          <a:prstGeom prst="rect">
            <a:avLst/>
          </a:prstGeom>
          <a:noFill/>
          <a:ln>
            <a:noFill/>
          </a:ln>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19900" b="1" dirty="0">
                <a:solidFill>
                  <a:schemeClr val="accent1"/>
                </a:solidFill>
                <a:latin typeface="Arial Black" panose="020B0A04020102020204" pitchFamily="34" charset="0"/>
                <a:ea typeface="微软雅黑" panose="020B0503020204020204" charset="-122"/>
                <a:cs typeface="Times New Roman" panose="02020603050405020304" pitchFamily="18" charset="0"/>
              </a:rPr>
              <a:t>01</a:t>
            </a:r>
          </a:p>
        </p:txBody>
      </p:sp>
      <p:cxnSp>
        <p:nvCxnSpPr>
          <p:cNvPr id="7" name="PA_直接连接符 13"/>
          <p:cNvCxnSpPr/>
          <p:nvPr userDrawn="1">
            <p:custDataLst>
              <p:tags r:id="rId2"/>
            </p:custDataLst>
          </p:nvPr>
        </p:nvCxnSpPr>
        <p:spPr>
          <a:xfrm>
            <a:off x="6099646" y="3546475"/>
            <a:ext cx="3648722"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8" name="PA_文本框 11"/>
          <p:cNvSpPr txBox="1">
            <a:spLocks noChangeArrowheads="1"/>
          </p:cNvSpPr>
          <p:nvPr userDrawn="1">
            <p:custDataLst>
              <p:tags r:id="rId3"/>
            </p:custDataLst>
          </p:nvPr>
        </p:nvSpPr>
        <p:spPr bwMode="auto">
          <a:xfrm>
            <a:off x="1758950" y="3217068"/>
            <a:ext cx="3887788" cy="646113"/>
          </a:xfrm>
          <a:prstGeom prst="rect">
            <a:avLst/>
          </a:prstGeom>
          <a:solidFill>
            <a:srgbClr val="FFFFFF"/>
          </a:solidFill>
          <a:ln>
            <a:noFill/>
          </a:ln>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3600" b="1" dirty="0">
                <a:solidFill>
                  <a:schemeClr val="accent1"/>
                </a:solidFill>
                <a:latin typeface="Times New Roman" panose="02020603050405020304" pitchFamily="18" charset="0"/>
                <a:cs typeface="Times New Roman" panose="02020603050405020304" pitchFamily="18" charset="0"/>
              </a:rPr>
              <a:t>PART ONE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048649" name="PA_文本框 2"/>
          <p:cNvSpPr txBox="1">
            <a:spLocks noChangeArrowheads="1"/>
          </p:cNvSpPr>
          <p:nvPr userDrawn="1">
            <p:custDataLst>
              <p:tags r:id="rId1"/>
            </p:custDataLst>
          </p:nvPr>
        </p:nvSpPr>
        <p:spPr bwMode="auto">
          <a:xfrm>
            <a:off x="1720850" y="1968501"/>
            <a:ext cx="4205288" cy="3063240"/>
          </a:xfrm>
          <a:prstGeom prst="rect">
            <a:avLst/>
          </a:prstGeom>
          <a:noFill/>
          <a:ln>
            <a:noFill/>
          </a:ln>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19900" b="1" dirty="0">
                <a:solidFill>
                  <a:schemeClr val="accent1"/>
                </a:solidFill>
                <a:latin typeface="Arial Black" panose="020B0A04020102020204" pitchFamily="34" charset="0"/>
                <a:ea typeface="微软雅黑" panose="020B0503020204020204" charset="-122"/>
                <a:cs typeface="Times New Roman" panose="02020603050405020304" pitchFamily="18" charset="0"/>
              </a:rPr>
              <a:t>02</a:t>
            </a:r>
          </a:p>
        </p:txBody>
      </p:sp>
      <p:cxnSp>
        <p:nvCxnSpPr>
          <p:cNvPr id="3145734" name="PA_直接连接符 13"/>
          <p:cNvCxnSpPr/>
          <p:nvPr userDrawn="1">
            <p:custDataLst>
              <p:tags r:id="rId2"/>
            </p:custDataLst>
          </p:nvPr>
        </p:nvCxnSpPr>
        <p:spPr>
          <a:xfrm>
            <a:off x="6099646" y="3546475"/>
            <a:ext cx="3648722"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48650" name="PA_文本框 11"/>
          <p:cNvSpPr txBox="1">
            <a:spLocks noChangeArrowheads="1"/>
          </p:cNvSpPr>
          <p:nvPr userDrawn="1">
            <p:custDataLst>
              <p:tags r:id="rId3"/>
            </p:custDataLst>
          </p:nvPr>
        </p:nvSpPr>
        <p:spPr bwMode="auto">
          <a:xfrm>
            <a:off x="1758950" y="3217068"/>
            <a:ext cx="3887788" cy="646113"/>
          </a:xfrm>
          <a:prstGeom prst="rect">
            <a:avLst/>
          </a:prstGeom>
          <a:solidFill>
            <a:srgbClr val="FFFFFF"/>
          </a:solidFill>
          <a:ln>
            <a:noFill/>
          </a:ln>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3600" b="1" dirty="0">
                <a:solidFill>
                  <a:schemeClr val="accent1"/>
                </a:solidFill>
                <a:latin typeface="Times New Roman" panose="02020603050405020304" pitchFamily="18" charset="0"/>
                <a:cs typeface="Times New Roman" panose="02020603050405020304" pitchFamily="18" charset="0"/>
              </a:rPr>
              <a:t>PART TWO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048953" name="PA_文本框 2"/>
          <p:cNvSpPr txBox="1">
            <a:spLocks noChangeArrowheads="1"/>
          </p:cNvSpPr>
          <p:nvPr userDrawn="1">
            <p:custDataLst>
              <p:tags r:id="rId1"/>
            </p:custDataLst>
          </p:nvPr>
        </p:nvSpPr>
        <p:spPr bwMode="auto">
          <a:xfrm>
            <a:off x="1720850" y="1968501"/>
            <a:ext cx="4205288" cy="3063240"/>
          </a:xfrm>
          <a:prstGeom prst="rect">
            <a:avLst/>
          </a:prstGeom>
          <a:noFill/>
          <a:ln>
            <a:noFill/>
          </a:ln>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19900" b="1" dirty="0">
                <a:solidFill>
                  <a:schemeClr val="accent1"/>
                </a:solidFill>
                <a:latin typeface="Arial Black" panose="020B0A04020102020204" pitchFamily="34" charset="0"/>
                <a:ea typeface="微软雅黑" panose="020B0503020204020204" charset="-122"/>
                <a:cs typeface="Times New Roman" panose="02020603050405020304" pitchFamily="18" charset="0"/>
              </a:rPr>
              <a:t>03</a:t>
            </a:r>
          </a:p>
        </p:txBody>
      </p:sp>
      <p:cxnSp>
        <p:nvCxnSpPr>
          <p:cNvPr id="3145756" name="PA_直接连接符 13"/>
          <p:cNvCxnSpPr/>
          <p:nvPr userDrawn="1">
            <p:custDataLst>
              <p:tags r:id="rId2"/>
            </p:custDataLst>
          </p:nvPr>
        </p:nvCxnSpPr>
        <p:spPr>
          <a:xfrm>
            <a:off x="6099646" y="3546475"/>
            <a:ext cx="3648722"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48954" name="PA_文本框 11"/>
          <p:cNvSpPr txBox="1">
            <a:spLocks noChangeArrowheads="1"/>
          </p:cNvSpPr>
          <p:nvPr userDrawn="1">
            <p:custDataLst>
              <p:tags r:id="rId3"/>
            </p:custDataLst>
          </p:nvPr>
        </p:nvSpPr>
        <p:spPr bwMode="auto">
          <a:xfrm>
            <a:off x="1758950" y="3217068"/>
            <a:ext cx="3887788" cy="646113"/>
          </a:xfrm>
          <a:prstGeom prst="rect">
            <a:avLst/>
          </a:prstGeom>
          <a:solidFill>
            <a:srgbClr val="FFFFFF"/>
          </a:solidFill>
          <a:ln>
            <a:noFill/>
          </a:ln>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3600" b="1" dirty="0">
                <a:solidFill>
                  <a:schemeClr val="accent1"/>
                </a:solidFill>
                <a:latin typeface="Times New Roman" panose="02020603050405020304" pitchFamily="18" charset="0"/>
                <a:cs typeface="Times New Roman" panose="02020603050405020304" pitchFamily="18" charset="0"/>
              </a:rPr>
              <a:t>PART THREE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10" name="PA_文本框 2"/>
          <p:cNvSpPr txBox="1">
            <a:spLocks noChangeArrowheads="1"/>
          </p:cNvSpPr>
          <p:nvPr userDrawn="1">
            <p:custDataLst>
              <p:tags r:id="rId1"/>
            </p:custDataLst>
          </p:nvPr>
        </p:nvSpPr>
        <p:spPr bwMode="auto">
          <a:xfrm>
            <a:off x="1720850" y="1968501"/>
            <a:ext cx="4205288"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19900" b="1" dirty="0">
                <a:solidFill>
                  <a:schemeClr val="accent1"/>
                </a:solidFill>
                <a:latin typeface="Arial Black" panose="020B0A04020102020204" pitchFamily="34" charset="0"/>
                <a:ea typeface="微软雅黑" panose="020B0503020204020204" charset="-122"/>
                <a:cs typeface="Times New Roman" panose="02020603050405020304" pitchFamily="18" charset="0"/>
              </a:rPr>
              <a:t>04</a:t>
            </a:r>
          </a:p>
        </p:txBody>
      </p:sp>
      <p:cxnSp>
        <p:nvCxnSpPr>
          <p:cNvPr id="11" name="PA_直接连接符 13"/>
          <p:cNvCxnSpPr/>
          <p:nvPr userDrawn="1">
            <p:custDataLst>
              <p:tags r:id="rId2"/>
            </p:custDataLst>
          </p:nvPr>
        </p:nvCxnSpPr>
        <p:spPr>
          <a:xfrm>
            <a:off x="6099646" y="3546475"/>
            <a:ext cx="3648722"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 name="PA_文本框 11"/>
          <p:cNvSpPr txBox="1">
            <a:spLocks noChangeArrowheads="1"/>
          </p:cNvSpPr>
          <p:nvPr userDrawn="1">
            <p:custDataLst>
              <p:tags r:id="rId3"/>
            </p:custDataLst>
          </p:nvPr>
        </p:nvSpPr>
        <p:spPr bwMode="auto">
          <a:xfrm>
            <a:off x="1758950" y="3217068"/>
            <a:ext cx="3887788" cy="646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3600" b="1" dirty="0">
                <a:solidFill>
                  <a:schemeClr val="accent1"/>
                </a:solidFill>
                <a:latin typeface="Times New Roman" panose="02020603050405020304" pitchFamily="18" charset="0"/>
                <a:cs typeface="Times New Roman" panose="02020603050405020304" pitchFamily="18" charset="0"/>
              </a:rPr>
              <a:t>PART FOUR</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6" name="PA_文本框 2"/>
          <p:cNvSpPr txBox="1">
            <a:spLocks noChangeArrowheads="1"/>
          </p:cNvSpPr>
          <p:nvPr userDrawn="1">
            <p:custDataLst>
              <p:tags r:id="rId1"/>
            </p:custDataLst>
          </p:nvPr>
        </p:nvSpPr>
        <p:spPr bwMode="auto">
          <a:xfrm>
            <a:off x="1720850" y="1968501"/>
            <a:ext cx="4205288"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19900" b="1" dirty="0">
                <a:solidFill>
                  <a:schemeClr val="accent1"/>
                </a:solidFill>
                <a:latin typeface="Arial Black" panose="020B0A04020102020204" pitchFamily="34" charset="0"/>
                <a:ea typeface="微软雅黑" panose="020B0503020204020204" charset="-122"/>
                <a:cs typeface="Times New Roman" panose="02020603050405020304" pitchFamily="18" charset="0"/>
              </a:rPr>
              <a:t>05</a:t>
            </a:r>
          </a:p>
        </p:txBody>
      </p:sp>
      <p:cxnSp>
        <p:nvCxnSpPr>
          <p:cNvPr id="7" name="PA_直接连接符 13"/>
          <p:cNvCxnSpPr/>
          <p:nvPr userDrawn="1">
            <p:custDataLst>
              <p:tags r:id="rId2"/>
            </p:custDataLst>
          </p:nvPr>
        </p:nvCxnSpPr>
        <p:spPr>
          <a:xfrm>
            <a:off x="6099646" y="3546475"/>
            <a:ext cx="3648722"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8" name="PA_文本框 11"/>
          <p:cNvSpPr txBox="1">
            <a:spLocks noChangeArrowheads="1"/>
          </p:cNvSpPr>
          <p:nvPr userDrawn="1">
            <p:custDataLst>
              <p:tags r:id="rId3"/>
            </p:custDataLst>
          </p:nvPr>
        </p:nvSpPr>
        <p:spPr bwMode="auto">
          <a:xfrm>
            <a:off x="1758950" y="3217068"/>
            <a:ext cx="3887788" cy="646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3600" b="1" dirty="0">
                <a:solidFill>
                  <a:schemeClr val="accent1"/>
                </a:solidFill>
                <a:latin typeface="Times New Roman" panose="02020603050405020304" pitchFamily="18" charset="0"/>
                <a:cs typeface="Times New Roman" panose="02020603050405020304" pitchFamily="18" charset="0"/>
              </a:rPr>
              <a:t>PART FIVE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PA_文本框 2"/>
          <p:cNvSpPr txBox="1">
            <a:spLocks noChangeArrowheads="1"/>
          </p:cNvSpPr>
          <p:nvPr userDrawn="1">
            <p:custDataLst>
              <p:tags r:id="rId1"/>
            </p:custDataLst>
          </p:nvPr>
        </p:nvSpPr>
        <p:spPr bwMode="auto">
          <a:xfrm>
            <a:off x="1720850" y="1968501"/>
            <a:ext cx="4205288"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19900" b="1" dirty="0">
                <a:solidFill>
                  <a:schemeClr val="accent1"/>
                </a:solidFill>
                <a:latin typeface="Arial Black" panose="020B0A04020102020204" pitchFamily="34" charset="0"/>
                <a:ea typeface="微软雅黑" panose="020B0503020204020204" charset="-122"/>
                <a:cs typeface="Times New Roman" panose="02020603050405020304" pitchFamily="18" charset="0"/>
              </a:rPr>
              <a:t>06</a:t>
            </a:r>
          </a:p>
        </p:txBody>
      </p:sp>
      <p:cxnSp>
        <p:nvCxnSpPr>
          <p:cNvPr id="6" name="PA_直接连接符 13"/>
          <p:cNvCxnSpPr/>
          <p:nvPr userDrawn="1">
            <p:custDataLst>
              <p:tags r:id="rId2"/>
            </p:custDataLst>
          </p:nvPr>
        </p:nvCxnSpPr>
        <p:spPr>
          <a:xfrm>
            <a:off x="6099646" y="3546475"/>
            <a:ext cx="3648722"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 name="PA_文本框 11"/>
          <p:cNvSpPr txBox="1">
            <a:spLocks noChangeArrowheads="1"/>
          </p:cNvSpPr>
          <p:nvPr userDrawn="1">
            <p:custDataLst>
              <p:tags r:id="rId3"/>
            </p:custDataLst>
          </p:nvPr>
        </p:nvSpPr>
        <p:spPr bwMode="auto">
          <a:xfrm>
            <a:off x="1758950" y="3217068"/>
            <a:ext cx="3887788" cy="646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3600" b="1" dirty="0">
                <a:solidFill>
                  <a:schemeClr val="accent1"/>
                </a:solidFill>
                <a:latin typeface="Times New Roman" panose="02020603050405020304" pitchFamily="18" charset="0"/>
                <a:cs typeface="Times New Roman" panose="02020603050405020304" pitchFamily="18" charset="0"/>
              </a:rPr>
              <a:t>PART SIX</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grpSp>
        <p:nvGrpSpPr>
          <p:cNvPr id="57" name="组合 59"/>
          <p:cNvGrpSpPr/>
          <p:nvPr userDrawn="1"/>
        </p:nvGrpSpPr>
        <p:grpSpPr>
          <a:xfrm>
            <a:off x="1623049" y="1325880"/>
            <a:ext cx="8630021" cy="4206240"/>
            <a:chOff x="1436692" y="1325880"/>
            <a:chExt cx="8630021" cy="4206240"/>
          </a:xfrm>
        </p:grpSpPr>
        <p:grpSp>
          <p:nvGrpSpPr>
            <p:cNvPr id="58" name="组合 56"/>
            <p:cNvGrpSpPr/>
            <p:nvPr userDrawn="1"/>
          </p:nvGrpSpPr>
          <p:grpSpPr>
            <a:xfrm>
              <a:off x="1436692" y="2736943"/>
              <a:ext cx="1134142" cy="1384115"/>
              <a:chOff x="841858" y="2331674"/>
              <a:chExt cx="1218549" cy="1384115"/>
            </a:xfrm>
          </p:grpSpPr>
          <p:sp>
            <p:nvSpPr>
              <p:cNvPr id="1048580" name="PA_MH_Others_12"/>
              <p:cNvSpPr txBox="1"/>
              <p:nvPr userDrawn="1">
                <p:custDataLst>
                  <p:tags r:id="rId1"/>
                </p:custDataLst>
              </p:nvPr>
            </p:nvSpPr>
            <p:spPr>
              <a:xfrm>
                <a:off x="1546864" y="2331674"/>
                <a:ext cx="513543" cy="1384115"/>
              </a:xfrm>
              <a:prstGeom prst="rect">
                <a:avLst/>
              </a:prstGeom>
              <a:noFill/>
            </p:spPr>
            <p:txBody>
              <a:bodyPr vert="eaVert" wrap="square" lIns="0" tIns="0" rIns="0" bIns="0" rtlCol="0" anchor="ctr" anchorCtr="0">
                <a:noAutofit/>
              </a:bodyPr>
              <a:lstStyle/>
              <a:p>
                <a:pPr algn="l"/>
                <a:r>
                  <a:rPr lang="en-US" altLang="zh-CN" sz="2400" spc="100" dirty="0">
                    <a:solidFill>
                      <a:schemeClr val="bg1">
                        <a:lumMod val="65000"/>
                      </a:schemeClr>
                    </a:solidFill>
                    <a:latin typeface="微软雅黑" panose="020B0503020204020204" charset="-122"/>
                    <a:ea typeface="微软雅黑" panose="020B0503020204020204" charset="-122"/>
                  </a:rPr>
                  <a:t>C</a:t>
                </a:r>
                <a:r>
                  <a:rPr lang="en-US" altLang="zh-CN" sz="1600" spc="100" dirty="0">
                    <a:solidFill>
                      <a:schemeClr val="bg1">
                        <a:lumMod val="65000"/>
                      </a:schemeClr>
                    </a:solidFill>
                    <a:latin typeface="微软雅黑" panose="020B0503020204020204" charset="-122"/>
                    <a:ea typeface="微软雅黑" panose="020B0503020204020204" charset="-122"/>
                  </a:rPr>
                  <a:t>ONTENTS</a:t>
                </a:r>
                <a:endParaRPr lang="zh-CN" altLang="en-US" sz="1600" spc="100" dirty="0">
                  <a:solidFill>
                    <a:schemeClr val="bg1">
                      <a:lumMod val="65000"/>
                    </a:schemeClr>
                  </a:solidFill>
                  <a:latin typeface="微软雅黑" panose="020B0503020204020204" charset="-122"/>
                  <a:ea typeface="微软雅黑" panose="020B0503020204020204" charset="-122"/>
                </a:endParaRPr>
              </a:p>
            </p:txBody>
          </p:sp>
          <p:sp>
            <p:nvSpPr>
              <p:cNvPr id="1048581" name="PA_MH_Others_13"/>
              <p:cNvSpPr txBox="1"/>
              <p:nvPr userDrawn="1">
                <p:custDataLst>
                  <p:tags r:id="rId2"/>
                </p:custDataLst>
              </p:nvPr>
            </p:nvSpPr>
            <p:spPr>
              <a:xfrm>
                <a:off x="841858" y="2331674"/>
                <a:ext cx="789283" cy="1384115"/>
              </a:xfrm>
              <a:prstGeom prst="rect">
                <a:avLst/>
              </a:prstGeom>
              <a:noFill/>
            </p:spPr>
            <p:txBody>
              <a:bodyPr vert="eaVert" wrap="square" rtlCol="0" anchor="ctr" anchorCtr="0">
                <a:noAutofit/>
              </a:bodyPr>
              <a:lstStyle/>
              <a:p>
                <a:pPr algn="ctr"/>
                <a:r>
                  <a:rPr lang="zh-CN" altLang="en-US" sz="4000" b="1" spc="600" dirty="0">
                    <a:solidFill>
                      <a:schemeClr val="accent1"/>
                    </a:solidFill>
                    <a:latin typeface="微软雅黑" panose="020B0503020204020204" charset="-122"/>
                    <a:ea typeface="微软雅黑" panose="020B0503020204020204" charset="-122"/>
                  </a:rPr>
                  <a:t>目录</a:t>
                </a:r>
              </a:p>
            </p:txBody>
          </p:sp>
        </p:grpSp>
        <p:sp>
          <p:nvSpPr>
            <p:cNvPr id="1048582" name="矩形 54"/>
            <p:cNvSpPr/>
            <p:nvPr userDrawn="1"/>
          </p:nvSpPr>
          <p:spPr>
            <a:xfrm>
              <a:off x="3333404" y="1325880"/>
              <a:ext cx="6733309" cy="4206240"/>
            </a:xfrm>
            <a:prstGeom prst="rect">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48583" name="内容占位符 2"/>
          <p:cNvSpPr>
            <a:spLocks noGrp="1"/>
          </p:cNvSpPr>
          <p:nvPr userDrawn="1">
            <p:ph idx="1"/>
          </p:nvPr>
        </p:nvSpPr>
        <p:spPr>
          <a:xfrm>
            <a:off x="3835644" y="1574074"/>
            <a:ext cx="6101542" cy="3709852"/>
          </a:xfrm>
          <a:prstGeom prst="rect">
            <a:avLst/>
          </a:prstGeom>
        </p:spPr>
        <p:txBody>
          <a:bodyPr/>
          <a:lstStyle>
            <a:lvl1pPr>
              <a:lnSpc>
                <a:spcPct val="200000"/>
              </a:lnSpc>
              <a:defRPr sz="2400">
                <a:solidFill>
                  <a:schemeClr val="tx1">
                    <a:lumMod val="75000"/>
                    <a:lumOff val="25000"/>
                  </a:schemeClr>
                </a:solidFill>
                <a:latin typeface="微软雅黑" panose="020B0503020204020204" charset="-122"/>
                <a:ea typeface="微软雅黑" panose="020B0503020204020204" charset="-122"/>
              </a:defRPr>
            </a:lvl1pPr>
            <a:lvl2pPr>
              <a:lnSpc>
                <a:spcPct val="200000"/>
              </a:lnSpc>
              <a:defRPr>
                <a:solidFill>
                  <a:schemeClr val="tx1">
                    <a:lumMod val="65000"/>
                    <a:lumOff val="35000"/>
                  </a:schemeClr>
                </a:solidFill>
                <a:latin typeface="微软雅黑" panose="020B0503020204020204" charset="-122"/>
                <a:ea typeface="微软雅黑" panose="020B0503020204020204" charset="-122"/>
              </a:defRPr>
            </a:lvl2pPr>
            <a:lvl3pPr>
              <a:lnSpc>
                <a:spcPct val="200000"/>
              </a:lnSpc>
              <a:defRPr>
                <a:solidFill>
                  <a:schemeClr val="tx1">
                    <a:lumMod val="65000"/>
                    <a:lumOff val="35000"/>
                  </a:schemeClr>
                </a:solidFill>
                <a:latin typeface="微软雅黑" panose="020B0503020204020204" charset="-122"/>
                <a:ea typeface="微软雅黑" panose="020B0503020204020204" charset="-122"/>
              </a:defRPr>
            </a:lvl3pPr>
            <a:lvl4pPr>
              <a:lnSpc>
                <a:spcPct val="200000"/>
              </a:lnSpc>
              <a:defRPr>
                <a:solidFill>
                  <a:schemeClr val="tx1">
                    <a:lumMod val="65000"/>
                    <a:lumOff val="35000"/>
                  </a:schemeClr>
                </a:solidFill>
                <a:latin typeface="微软雅黑" panose="020B0503020204020204" charset="-122"/>
                <a:ea typeface="微软雅黑" panose="020B0503020204020204" charset="-122"/>
              </a:defRPr>
            </a:lvl4pPr>
            <a:lvl5pPr>
              <a:lnSpc>
                <a:spcPct val="200000"/>
              </a:lnSpc>
              <a:defRPr>
                <a:solidFill>
                  <a:schemeClr val="tx1">
                    <a:lumMod val="65000"/>
                    <a:lumOff val="35000"/>
                  </a:schemeClr>
                </a:solidFill>
                <a:latin typeface="微软雅黑" panose="020B0503020204020204" charset="-122"/>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712461" y="2326385"/>
            <a:ext cx="2767076" cy="756919"/>
          </a:xfrm>
        </p:spPr>
        <p:txBody>
          <a:bodyPr lIns="0" tIns="0" rIns="0" bIns="0"/>
          <a:lstStyle>
            <a:lvl1pPr>
              <a:defRPr sz="4800" b="1" i="0">
                <a:solidFill>
                  <a:schemeClr val="bg1"/>
                </a:solidFill>
                <a:latin typeface="微软雅黑" panose="020B0503020204020204" charset="-122"/>
                <a:cs typeface="微软雅黑" panose="020B0503020204020204" charset="-122"/>
              </a:defRPr>
            </a:lvl1pPr>
          </a:lstStyle>
          <a:p>
            <a:endParaRPr/>
          </a:p>
        </p:txBody>
      </p:sp>
      <p:sp>
        <p:nvSpPr>
          <p:cNvPr id="3" name="Holder 3"/>
          <p:cNvSpPr>
            <a:spLocks noGrp="1"/>
          </p:cNvSpPr>
          <p:nvPr>
            <p:ph type="body" idx="1"/>
          </p:nvPr>
        </p:nvSpPr>
        <p:spPr>
          <a:xfrm>
            <a:off x="941069" y="1612094"/>
            <a:ext cx="10309860" cy="1614170"/>
          </a:xfrm>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p:spPr>
        <p:txBody>
          <a:bodyPr lIns="0" tIns="0" rIns="0" bIns="0"/>
          <a:lstStyle>
            <a:lvl1pPr algn="l">
              <a:defRPr>
                <a:solidFill>
                  <a:schemeClr val="tx1">
                    <a:tint val="75000"/>
                  </a:schemeClr>
                </a:solidFill>
              </a:defRPr>
            </a:lvl1pPr>
          </a:lstStyle>
          <a:p>
            <a:fld id="{1D8BD707-D9CF-40AE-B4C6-C98DA3205C09}" type="datetimeFigureOut">
              <a:rPr lang="en-US"/>
              <a:t>8/18/2023</a:t>
            </a:fld>
            <a:endParaRPr lang="en-US"/>
          </a:p>
        </p:txBody>
      </p:sp>
      <p:sp>
        <p:nvSpPr>
          <p:cNvPr id="6" name="Holder 6"/>
          <p:cNvSpPr>
            <a:spLocks noGrp="1"/>
          </p:cNvSpPr>
          <p:nvPr>
            <p:ph type="sldNum" sz="quarter" idx="7"/>
          </p:nvPr>
        </p:nvSpPr>
        <p:spPr>
          <a:xfrm>
            <a:off x="8778240" y="6377940"/>
            <a:ext cx="2804160" cy="342900"/>
          </a:xfrm>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AC1B7B3F-A56B-4310-A966-BD55D80449F1}" type="datetimeFigureOut">
              <a:rPr lang="zh-CN" altLang="en-US" smtClean="0"/>
              <a:t>2023/8/18</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3127340-2293-49D2-96F1-6E7BF0C8FD9C}"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descr="商业贸促会新logo透明底"/>
          <p:cNvPicPr>
            <a:picLocks noChangeAspect="1"/>
          </p:cNvPicPr>
          <p:nvPr userDrawn="1">
            <p:custDataLst>
              <p:tags r:id="rId14"/>
            </p:custDataLst>
          </p:nvPr>
        </p:nvPicPr>
        <p:blipFill>
          <a:blip r:embed="rId15"/>
          <a:stretch>
            <a:fillRect/>
          </a:stretch>
        </p:blipFill>
        <p:spPr>
          <a:xfrm>
            <a:off x="9486265" y="50165"/>
            <a:ext cx="1370330" cy="1279525"/>
          </a:xfrm>
          <a:prstGeom prst="rect">
            <a:avLst/>
          </a:prstGeom>
        </p:spPr>
      </p:pic>
      <p:pic>
        <p:nvPicPr>
          <p:cNvPr id="3" name="图片 2" descr="贸促英才透明底蓝色"/>
          <p:cNvPicPr>
            <a:picLocks noChangeAspect="1"/>
          </p:cNvPicPr>
          <p:nvPr userDrawn="1"/>
        </p:nvPicPr>
        <p:blipFill>
          <a:blip r:embed="rId16"/>
          <a:srcRect l="30996" t="24620" r="33078" b="25435"/>
          <a:stretch>
            <a:fillRect/>
          </a:stretch>
        </p:blipFill>
        <p:spPr>
          <a:xfrm>
            <a:off x="10705465" y="0"/>
            <a:ext cx="1392555" cy="136906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tags" Target="../tags/tag35.xml"/><Relationship Id="rId18" Type="http://schemas.openxmlformats.org/officeDocument/2006/relationships/tags" Target="../tags/tag40.xml"/><Relationship Id="rId26" Type="http://schemas.openxmlformats.org/officeDocument/2006/relationships/tags" Target="../tags/tag48.xml"/><Relationship Id="rId3" Type="http://schemas.openxmlformats.org/officeDocument/2006/relationships/tags" Target="../tags/tag25.xml"/><Relationship Id="rId21" Type="http://schemas.openxmlformats.org/officeDocument/2006/relationships/tags" Target="../tags/tag43.xml"/><Relationship Id="rId7" Type="http://schemas.openxmlformats.org/officeDocument/2006/relationships/tags" Target="../tags/tag29.xml"/><Relationship Id="rId12" Type="http://schemas.openxmlformats.org/officeDocument/2006/relationships/tags" Target="../tags/tag34.xml"/><Relationship Id="rId17" Type="http://schemas.openxmlformats.org/officeDocument/2006/relationships/tags" Target="../tags/tag39.xml"/><Relationship Id="rId25" Type="http://schemas.openxmlformats.org/officeDocument/2006/relationships/tags" Target="../tags/tag47.xml"/><Relationship Id="rId2" Type="http://schemas.openxmlformats.org/officeDocument/2006/relationships/tags" Target="../tags/tag24.xml"/><Relationship Id="rId16" Type="http://schemas.openxmlformats.org/officeDocument/2006/relationships/tags" Target="../tags/tag38.xml"/><Relationship Id="rId20" Type="http://schemas.openxmlformats.org/officeDocument/2006/relationships/tags" Target="../tags/tag42.xml"/><Relationship Id="rId1" Type="http://schemas.openxmlformats.org/officeDocument/2006/relationships/themeOverride" Target="../theme/themeOverride1.xml"/><Relationship Id="rId6" Type="http://schemas.openxmlformats.org/officeDocument/2006/relationships/tags" Target="../tags/tag28.xml"/><Relationship Id="rId11" Type="http://schemas.openxmlformats.org/officeDocument/2006/relationships/tags" Target="../tags/tag33.xml"/><Relationship Id="rId24" Type="http://schemas.openxmlformats.org/officeDocument/2006/relationships/tags" Target="../tags/tag46.xml"/><Relationship Id="rId5" Type="http://schemas.openxmlformats.org/officeDocument/2006/relationships/tags" Target="../tags/tag27.xml"/><Relationship Id="rId15" Type="http://schemas.openxmlformats.org/officeDocument/2006/relationships/tags" Target="../tags/tag37.xml"/><Relationship Id="rId23" Type="http://schemas.openxmlformats.org/officeDocument/2006/relationships/tags" Target="../tags/tag45.xml"/><Relationship Id="rId10" Type="http://schemas.openxmlformats.org/officeDocument/2006/relationships/tags" Target="../tags/tag32.xml"/><Relationship Id="rId19" Type="http://schemas.openxmlformats.org/officeDocument/2006/relationships/tags" Target="../tags/tag41.xml"/><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tags" Target="../tags/tag36.xml"/><Relationship Id="rId22" Type="http://schemas.openxmlformats.org/officeDocument/2006/relationships/tags" Target="../tags/tag44.xml"/><Relationship Id="rId27"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tags" Target="../tags/tag56.xml"/><Relationship Id="rId13" Type="http://schemas.openxmlformats.org/officeDocument/2006/relationships/image" Target="../media/image3.png"/><Relationship Id="rId3" Type="http://schemas.openxmlformats.org/officeDocument/2006/relationships/tags" Target="../tags/tag51.xml"/><Relationship Id="rId7" Type="http://schemas.openxmlformats.org/officeDocument/2006/relationships/tags" Target="../tags/tag55.xml"/><Relationship Id="rId12" Type="http://schemas.openxmlformats.org/officeDocument/2006/relationships/slideLayout" Target="../slideLayouts/slideLayout12.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tags" Target="../tags/tag59.xml"/><Relationship Id="rId5" Type="http://schemas.openxmlformats.org/officeDocument/2006/relationships/tags" Target="../tags/tag53.xml"/><Relationship Id="rId10" Type="http://schemas.openxmlformats.org/officeDocument/2006/relationships/tags" Target="../tags/tag58.xml"/><Relationship Id="rId4" Type="http://schemas.openxmlformats.org/officeDocument/2006/relationships/tags" Target="../tags/tag52.xml"/><Relationship Id="rId9" Type="http://schemas.openxmlformats.org/officeDocument/2006/relationships/tags" Target="../tags/tag5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0.xml"/><Relationship Id="rId1" Type="http://schemas.openxmlformats.org/officeDocument/2006/relationships/themeOverride" Target="../theme/themeOverride2.xml"/><Relationship Id="rId5" Type="http://schemas.openxmlformats.org/officeDocument/2006/relationships/image" Target="../media/image5.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8" Type="http://schemas.openxmlformats.org/officeDocument/2006/relationships/tags" Target="../tags/tag68.xml"/><Relationship Id="rId13" Type="http://schemas.openxmlformats.org/officeDocument/2006/relationships/tags" Target="../tags/tag73.xml"/><Relationship Id="rId18" Type="http://schemas.openxmlformats.org/officeDocument/2006/relationships/tags" Target="../tags/tag78.xml"/><Relationship Id="rId26" Type="http://schemas.openxmlformats.org/officeDocument/2006/relationships/tags" Target="../tags/tag86.xml"/><Relationship Id="rId39" Type="http://schemas.openxmlformats.org/officeDocument/2006/relationships/tags" Target="../tags/tag99.xml"/><Relationship Id="rId3" Type="http://schemas.openxmlformats.org/officeDocument/2006/relationships/tags" Target="../tags/tag63.xml"/><Relationship Id="rId21" Type="http://schemas.openxmlformats.org/officeDocument/2006/relationships/tags" Target="../tags/tag81.xml"/><Relationship Id="rId34" Type="http://schemas.openxmlformats.org/officeDocument/2006/relationships/tags" Target="../tags/tag94.xml"/><Relationship Id="rId42" Type="http://schemas.openxmlformats.org/officeDocument/2006/relationships/slideLayout" Target="../slideLayouts/slideLayout1.xml"/><Relationship Id="rId7" Type="http://schemas.openxmlformats.org/officeDocument/2006/relationships/tags" Target="../tags/tag67.xml"/><Relationship Id="rId12" Type="http://schemas.openxmlformats.org/officeDocument/2006/relationships/tags" Target="../tags/tag72.xml"/><Relationship Id="rId17" Type="http://schemas.openxmlformats.org/officeDocument/2006/relationships/tags" Target="../tags/tag77.xml"/><Relationship Id="rId25" Type="http://schemas.openxmlformats.org/officeDocument/2006/relationships/tags" Target="../tags/tag85.xml"/><Relationship Id="rId33" Type="http://schemas.openxmlformats.org/officeDocument/2006/relationships/tags" Target="../tags/tag93.xml"/><Relationship Id="rId38" Type="http://schemas.openxmlformats.org/officeDocument/2006/relationships/tags" Target="../tags/tag98.xml"/><Relationship Id="rId2" Type="http://schemas.openxmlformats.org/officeDocument/2006/relationships/tags" Target="../tags/tag62.xml"/><Relationship Id="rId16" Type="http://schemas.openxmlformats.org/officeDocument/2006/relationships/tags" Target="../tags/tag76.xml"/><Relationship Id="rId20" Type="http://schemas.openxmlformats.org/officeDocument/2006/relationships/tags" Target="../tags/tag80.xml"/><Relationship Id="rId29" Type="http://schemas.openxmlformats.org/officeDocument/2006/relationships/tags" Target="../tags/tag89.xml"/><Relationship Id="rId41" Type="http://schemas.openxmlformats.org/officeDocument/2006/relationships/tags" Target="../tags/tag101.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tags" Target="../tags/tag71.xml"/><Relationship Id="rId24" Type="http://schemas.openxmlformats.org/officeDocument/2006/relationships/tags" Target="../tags/tag84.xml"/><Relationship Id="rId32" Type="http://schemas.openxmlformats.org/officeDocument/2006/relationships/tags" Target="../tags/tag92.xml"/><Relationship Id="rId37" Type="http://schemas.openxmlformats.org/officeDocument/2006/relationships/tags" Target="../tags/tag97.xml"/><Relationship Id="rId40" Type="http://schemas.openxmlformats.org/officeDocument/2006/relationships/tags" Target="../tags/tag100.xml"/><Relationship Id="rId5" Type="http://schemas.openxmlformats.org/officeDocument/2006/relationships/tags" Target="../tags/tag65.xml"/><Relationship Id="rId15" Type="http://schemas.openxmlformats.org/officeDocument/2006/relationships/tags" Target="../tags/tag75.xml"/><Relationship Id="rId23" Type="http://schemas.openxmlformats.org/officeDocument/2006/relationships/tags" Target="../tags/tag83.xml"/><Relationship Id="rId28" Type="http://schemas.openxmlformats.org/officeDocument/2006/relationships/tags" Target="../tags/tag88.xml"/><Relationship Id="rId36" Type="http://schemas.openxmlformats.org/officeDocument/2006/relationships/tags" Target="../tags/tag96.xml"/><Relationship Id="rId10" Type="http://schemas.openxmlformats.org/officeDocument/2006/relationships/tags" Target="../tags/tag70.xml"/><Relationship Id="rId19" Type="http://schemas.openxmlformats.org/officeDocument/2006/relationships/tags" Target="../tags/tag79.xml"/><Relationship Id="rId31" Type="http://schemas.openxmlformats.org/officeDocument/2006/relationships/tags" Target="../tags/tag91.xml"/><Relationship Id="rId4" Type="http://schemas.openxmlformats.org/officeDocument/2006/relationships/tags" Target="../tags/tag64.xml"/><Relationship Id="rId9" Type="http://schemas.openxmlformats.org/officeDocument/2006/relationships/tags" Target="../tags/tag69.xml"/><Relationship Id="rId14" Type="http://schemas.openxmlformats.org/officeDocument/2006/relationships/tags" Target="../tags/tag74.xml"/><Relationship Id="rId22" Type="http://schemas.openxmlformats.org/officeDocument/2006/relationships/tags" Target="../tags/tag82.xml"/><Relationship Id="rId27" Type="http://schemas.openxmlformats.org/officeDocument/2006/relationships/tags" Target="../tags/tag87.xml"/><Relationship Id="rId30" Type="http://schemas.openxmlformats.org/officeDocument/2006/relationships/tags" Target="../tags/tag90.xml"/><Relationship Id="rId35" Type="http://schemas.openxmlformats.org/officeDocument/2006/relationships/tags" Target="../tags/tag95.xml"/></Relationships>
</file>

<file path=ppt/slides/_rels/slide10.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10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6.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10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108.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ags" Target="../tags/tag109.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tags" Target="../tags/tag110.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1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ags" Target="../tags/tag11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ags" Target="../tags/tag11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1.png"/><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tags" Target="../tags/tag123.xml"/><Relationship Id="rId13" Type="http://schemas.openxmlformats.org/officeDocument/2006/relationships/tags" Target="../tags/tag128.xml"/><Relationship Id="rId18" Type="http://schemas.openxmlformats.org/officeDocument/2006/relationships/tags" Target="../tags/tag133.xml"/><Relationship Id="rId3" Type="http://schemas.openxmlformats.org/officeDocument/2006/relationships/tags" Target="../tags/tag118.xml"/><Relationship Id="rId21" Type="http://schemas.openxmlformats.org/officeDocument/2006/relationships/tags" Target="../tags/tag136.xml"/><Relationship Id="rId7" Type="http://schemas.openxmlformats.org/officeDocument/2006/relationships/tags" Target="../tags/tag122.xml"/><Relationship Id="rId12" Type="http://schemas.openxmlformats.org/officeDocument/2006/relationships/tags" Target="../tags/tag127.xml"/><Relationship Id="rId17" Type="http://schemas.openxmlformats.org/officeDocument/2006/relationships/tags" Target="../tags/tag132.xml"/><Relationship Id="rId25" Type="http://schemas.openxmlformats.org/officeDocument/2006/relationships/slideLayout" Target="../slideLayouts/slideLayout1.xml"/><Relationship Id="rId2" Type="http://schemas.openxmlformats.org/officeDocument/2006/relationships/tags" Target="../tags/tag117.xml"/><Relationship Id="rId16" Type="http://schemas.openxmlformats.org/officeDocument/2006/relationships/tags" Target="../tags/tag131.xml"/><Relationship Id="rId20" Type="http://schemas.openxmlformats.org/officeDocument/2006/relationships/tags" Target="../tags/tag135.xml"/><Relationship Id="rId1" Type="http://schemas.openxmlformats.org/officeDocument/2006/relationships/tags" Target="../tags/tag116.xml"/><Relationship Id="rId6" Type="http://schemas.openxmlformats.org/officeDocument/2006/relationships/tags" Target="../tags/tag121.xml"/><Relationship Id="rId11" Type="http://schemas.openxmlformats.org/officeDocument/2006/relationships/tags" Target="../tags/tag126.xml"/><Relationship Id="rId24" Type="http://schemas.openxmlformats.org/officeDocument/2006/relationships/tags" Target="../tags/tag139.xml"/><Relationship Id="rId5" Type="http://schemas.openxmlformats.org/officeDocument/2006/relationships/tags" Target="../tags/tag120.xml"/><Relationship Id="rId15" Type="http://schemas.openxmlformats.org/officeDocument/2006/relationships/tags" Target="../tags/tag130.xml"/><Relationship Id="rId23" Type="http://schemas.openxmlformats.org/officeDocument/2006/relationships/tags" Target="../tags/tag138.xml"/><Relationship Id="rId10" Type="http://schemas.openxmlformats.org/officeDocument/2006/relationships/tags" Target="../tags/tag125.xml"/><Relationship Id="rId19" Type="http://schemas.openxmlformats.org/officeDocument/2006/relationships/tags" Target="../tags/tag134.xml"/><Relationship Id="rId4" Type="http://schemas.openxmlformats.org/officeDocument/2006/relationships/tags" Target="../tags/tag119.xml"/><Relationship Id="rId9" Type="http://schemas.openxmlformats.org/officeDocument/2006/relationships/tags" Target="../tags/tag124.xml"/><Relationship Id="rId14" Type="http://schemas.openxmlformats.org/officeDocument/2006/relationships/tags" Target="../tags/tag129.xml"/><Relationship Id="rId22" Type="http://schemas.openxmlformats.org/officeDocument/2006/relationships/tags" Target="../tags/tag13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xml"/><Relationship Id="rId1" Type="http://schemas.openxmlformats.org/officeDocument/2006/relationships/tags" Target="../tags/tag1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42.xml"/><Relationship Id="rId1" Type="http://schemas.openxmlformats.org/officeDocument/2006/relationships/tags" Target="../tags/tag141.xml"/><Relationship Id="rId5" Type="http://schemas.openxmlformats.org/officeDocument/2006/relationships/image" Target="../media/image30.png"/><Relationship Id="rId4" Type="http://schemas.openxmlformats.org/officeDocument/2006/relationships/notesSlide" Target="../notesSlides/notesSlide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notesSlide" Target="../notesSlides/notesSlide3.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p:nvPr/>
        </p:nvSpPr>
        <p:spPr>
          <a:xfrm>
            <a:off x="2699385" y="2452370"/>
            <a:ext cx="8989695" cy="2593975"/>
          </a:xfrm>
          <a:prstGeom prst="rect">
            <a:avLst/>
          </a:prstGeom>
        </p:spPr>
        <p:txBody>
          <a:bodyPr vert="horz" wrap="square" lIns="0" tIns="0" rIns="0" bIns="0"/>
          <a:lstStyle/>
          <a:p>
            <a:pPr algn="l" rtl="0" eaLnBrk="0">
              <a:lnSpc>
                <a:spcPct val="152000"/>
              </a:lnSpc>
            </a:pPr>
            <a:r>
              <a:rPr lang="en-US" altLang="en-US" sz="2800" dirty="0">
                <a:solidFill>
                  <a:schemeClr val="accent1"/>
                </a:solidFill>
                <a:latin typeface="微软雅黑" panose="020B0503020204020204" charset="-122"/>
                <a:ea typeface="微软雅黑" panose="020B0503020204020204" charset="-122"/>
              </a:rPr>
              <a:t>     </a:t>
            </a:r>
            <a:r>
              <a:rPr lang="en-US" altLang="en-US" sz="2800" b="1" dirty="0">
                <a:solidFill>
                  <a:schemeClr val="accent1"/>
                </a:solidFill>
                <a:latin typeface="微软雅黑" panose="020B0503020204020204" charset="-122"/>
                <a:ea typeface="微软雅黑" panose="020B0503020204020204" charset="-122"/>
              </a:rPr>
              <a:t> </a:t>
            </a:r>
            <a:r>
              <a:rPr lang="en-US" altLang="en-US" sz="3600" b="1" dirty="0">
                <a:solidFill>
                  <a:schemeClr val="accent1"/>
                </a:solidFill>
                <a:latin typeface="微软雅黑" panose="020B0503020204020204" charset="-122"/>
                <a:ea typeface="微软雅黑" panose="020B0503020204020204" charset="-122"/>
              </a:rPr>
              <a:t>中国国际贸易促进委员会商业行业</a:t>
            </a:r>
            <a:r>
              <a:rPr lang="zh-CN" altLang="en-US" sz="3600" b="1" dirty="0">
                <a:solidFill>
                  <a:schemeClr val="accent1"/>
                </a:solidFill>
                <a:latin typeface="微软雅黑" panose="020B0503020204020204" charset="-122"/>
                <a:ea typeface="微软雅黑" panose="020B0503020204020204" charset="-122"/>
              </a:rPr>
              <a:t>委员会</a:t>
            </a:r>
            <a:endParaRPr lang="en-US" altLang="en-US" sz="2800" b="1" dirty="0">
              <a:solidFill>
                <a:schemeClr val="accent1"/>
              </a:solidFill>
              <a:latin typeface="微软雅黑" panose="020B0503020204020204" charset="-122"/>
              <a:ea typeface="微软雅黑" panose="020B0503020204020204" charset="-122"/>
            </a:endParaRPr>
          </a:p>
          <a:p>
            <a:pPr algn="l" rtl="0" eaLnBrk="0">
              <a:lnSpc>
                <a:spcPct val="152000"/>
              </a:lnSpc>
            </a:pPr>
            <a:r>
              <a:rPr lang="en-US" altLang="en-US" sz="2800" b="1" dirty="0">
                <a:solidFill>
                  <a:schemeClr val="accent1"/>
                </a:solidFill>
                <a:latin typeface="微软雅黑" panose="020B0503020204020204" charset="-122"/>
                <a:ea typeface="微软雅黑" panose="020B0503020204020204" charset="-122"/>
              </a:rPr>
              <a:t>                                          </a:t>
            </a:r>
            <a:r>
              <a:rPr lang="zh-CN" altLang="en-US" sz="2400" b="1" dirty="0">
                <a:solidFill>
                  <a:schemeClr val="accent1"/>
                </a:solidFill>
                <a:latin typeface="微软雅黑" panose="020B0503020204020204" charset="-122"/>
                <a:ea typeface="微软雅黑" panose="020B0503020204020204" charset="-122"/>
              </a:rPr>
              <a:t>RCEP相关课程实验实训解决方案</a:t>
            </a:r>
            <a:endParaRPr lang="en-US" altLang="en-US" sz="2800" dirty="0">
              <a:solidFill>
                <a:schemeClr val="accent1"/>
              </a:solidFill>
              <a:latin typeface="微软雅黑" panose="020B0503020204020204" charset="-122"/>
              <a:ea typeface="微软雅黑" panose="020B0503020204020204" charset="-122"/>
            </a:endParaRPr>
          </a:p>
          <a:p>
            <a:pPr algn="l" rtl="0" eaLnBrk="0">
              <a:lnSpc>
                <a:spcPct val="152000"/>
              </a:lnSpc>
            </a:pPr>
            <a:endParaRPr lang="en-US" altLang="en-US" sz="2800" dirty="0">
              <a:solidFill>
                <a:schemeClr val="accent1"/>
              </a:solidFill>
              <a:latin typeface="微软雅黑" panose="020B0503020204020204" charset="-122"/>
              <a:ea typeface="微软雅黑" panose="020B0503020204020204" charset="-122"/>
            </a:endParaRPr>
          </a:p>
          <a:p>
            <a:pPr algn="l" rtl="0" eaLnBrk="0">
              <a:lnSpc>
                <a:spcPct val="100000"/>
              </a:lnSpc>
            </a:pPr>
            <a:endParaRPr lang="en-US" altLang="en-US" sz="500" dirty="0">
              <a:solidFill>
                <a:schemeClr val="accent1"/>
              </a:solidFill>
            </a:endParaRPr>
          </a:p>
          <a:p>
            <a:pPr algn="l" rtl="0" eaLnBrk="0">
              <a:lnSpc>
                <a:spcPct val="100000"/>
              </a:lnSpc>
            </a:pPr>
            <a:endParaRPr lang="en-US" altLang="en-US" sz="500" dirty="0">
              <a:solidFill>
                <a:schemeClr val="accent1"/>
              </a:solidFill>
            </a:endParaRPr>
          </a:p>
          <a:p>
            <a:pPr algn="r" rtl="0" eaLnBrk="0">
              <a:lnSpc>
                <a:spcPct val="84000"/>
              </a:lnSpc>
              <a:spcBef>
                <a:spcPts val="5"/>
              </a:spcBef>
            </a:pPr>
            <a:r>
              <a:rPr sz="2000" spc="160" dirty="0">
                <a:solidFill>
                  <a:schemeClr val="accent1">
                    <a:alpha val="100000"/>
                  </a:schemeClr>
                </a:solidFill>
                <a:latin typeface="微软雅黑" panose="020B0503020204020204" charset="-122"/>
                <a:ea typeface="微软雅黑" panose="020B0503020204020204" charset="-122"/>
                <a:cs typeface="微软雅黑" panose="020B0503020204020204" charset="-122"/>
              </a:rPr>
              <a:t>2023.</a:t>
            </a:r>
            <a:r>
              <a:rPr lang="en-US" sz="2000" spc="100" dirty="0">
                <a:solidFill>
                  <a:schemeClr val="accent1">
                    <a:alpha val="100000"/>
                  </a:schemeClr>
                </a:solidFill>
                <a:latin typeface="微软雅黑" panose="020B0503020204020204" charset="-122"/>
                <a:ea typeface="微软雅黑" panose="020B0503020204020204" charset="-122"/>
                <a:cs typeface="微软雅黑" panose="020B0503020204020204" charset="-122"/>
              </a:rPr>
              <a:t>3</a:t>
            </a:r>
          </a:p>
        </p:txBody>
      </p:sp>
      <p:sp>
        <p:nvSpPr>
          <p:cNvPr id="3" name="rect"/>
          <p:cNvSpPr/>
          <p:nvPr/>
        </p:nvSpPr>
        <p:spPr>
          <a:xfrm>
            <a:off x="0" y="6685786"/>
            <a:ext cx="12192000" cy="45720"/>
          </a:xfrm>
          <a:prstGeom prst="rect">
            <a:avLst/>
          </a:prstGeom>
          <a:solidFill>
            <a:schemeClr val="accent1"/>
          </a:solidFill>
          <a:ln cap="flat">
            <a:solidFill>
              <a:schemeClr val="accent1"/>
            </a:solidFill>
            <a:prstDash val="solid"/>
            <a:miter lim="0"/>
          </a:ln>
        </p:spPr>
        <p:txBody>
          <a:bodyPr rtlCol="0"/>
          <a:lstStyle/>
          <a:p>
            <a:pPr algn="ctr"/>
            <a:endParaRPr lang="zh-CN" altLang="en-US">
              <a:solidFill>
                <a:srgbClr val="0070C0"/>
              </a:solidFill>
            </a:endParaRPr>
          </a:p>
        </p:txBody>
      </p:sp>
      <p:sp>
        <p:nvSpPr>
          <p:cNvPr id="5"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4" name="PA_文本框 16"/>
          <p:cNvSpPr txBox="1">
            <a:spLocks noChangeArrowheads="1"/>
          </p:cNvSpPr>
          <p:nvPr>
            <p:custDataLst>
              <p:tags r:id="rId1"/>
            </p:custDataLst>
          </p:nvPr>
        </p:nvSpPr>
        <p:spPr bwMode="auto">
          <a:xfrm>
            <a:off x="4867910" y="1086486"/>
            <a:ext cx="6067425" cy="2840990"/>
          </a:xfrm>
          <a:prstGeom prst="rect">
            <a:avLst/>
          </a:prstGeom>
          <a:noFill/>
          <a:ln>
            <a:noFill/>
          </a:ln>
        </p:spPr>
        <p:txBody>
          <a:bodyP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200000"/>
              </a:lnSpc>
              <a:buClrTx/>
              <a:buSzTx/>
              <a:buFontTx/>
            </a:pPr>
            <a:r>
              <a:rPr lang="zh-CN" altLang="en-US"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rPr>
              <a:t>一、</a:t>
            </a: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RCEP实验实训背景</a:t>
            </a:r>
            <a:endPar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endParaRPr>
          </a:p>
          <a:p>
            <a:pPr algn="l" eaLnBrk="1" hangingPunct="1">
              <a:lnSpc>
                <a:spcPct val="200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rPr>
              <a:t>二、</a:t>
            </a: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RCEP实验实训目标</a:t>
            </a:r>
            <a:endPar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endParaRPr>
          </a:p>
          <a:p>
            <a:pPr algn="l" eaLnBrk="1" hangingPunct="1">
              <a:lnSpc>
                <a:spcPct val="200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rPr>
              <a:t>三、</a:t>
            </a: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RCEP实验实训思路</a:t>
            </a:r>
          </a:p>
          <a:p>
            <a:pPr algn="l" eaLnBrk="1" hangingPunct="1">
              <a:lnSpc>
                <a:spcPct val="200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四、RCEP实验实训模式</a:t>
            </a:r>
          </a:p>
          <a:p>
            <a:pPr algn="l" eaLnBrk="1" hangingPunct="1">
              <a:lnSpc>
                <a:spcPct val="200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五、RCEP实验实训案例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094019" y="2936619"/>
            <a:ext cx="3673475" cy="983615"/>
          </a:xfrm>
          <a:prstGeom prst="rect">
            <a:avLst/>
          </a:prstGeom>
          <a:noFill/>
        </p:spPr>
        <p:txBody>
          <a:bodyPr wrap="none" rtlCol="0">
            <a:spAutoFit/>
          </a:bodyPr>
          <a:lstStyle/>
          <a:p>
            <a:pPr algn="l"/>
            <a:r>
              <a:rPr lang="zh-CN" altLang="da-DK" sz="32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RCEP实验实训背景</a:t>
            </a:r>
            <a:endParaRPr lang="en-US" altLang="en-US" sz="2600" dirty="0"/>
          </a:p>
          <a:p>
            <a:endParaRPr lang="zh-CN" altLang="en-US" sz="2600" b="1" dirty="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p:custDataLst>
              <p:tags r:id="rId3"/>
            </p:custDataLst>
          </p:nvPr>
        </p:nvSpPr>
        <p:spPr>
          <a:xfrm>
            <a:off x="1220470" y="4370070"/>
            <a:ext cx="4086860" cy="222631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square" lIns="120000" tIns="62400" rIns="120000" bIns="62400" rtlCol="0" anchor="ctr">
            <a:normAutofit/>
          </a:bodyPr>
          <a:lstStyle/>
          <a:p>
            <a:pPr algn="ctr"/>
            <a:endParaRPr lang="zh-CN" altLang="en-US" sz="2935">
              <a:solidFill>
                <a:schemeClr val="tx2"/>
              </a:solidFill>
            </a:endParaRPr>
          </a:p>
        </p:txBody>
      </p:sp>
      <p:sp>
        <p:nvSpPr>
          <p:cNvPr id="8" name="任意多边形: 形状 2"/>
          <p:cNvSpPr/>
          <p:nvPr>
            <p:custDataLst>
              <p:tags r:id="rId4"/>
            </p:custDataLst>
          </p:nvPr>
        </p:nvSpPr>
        <p:spPr>
          <a:xfrm rot="16200000" flipH="1">
            <a:off x="8238490" y="1587500"/>
            <a:ext cx="781050" cy="4080510"/>
          </a:xfrm>
          <a:custGeom>
            <a:avLst/>
            <a:gdLst>
              <a:gd name="connsiteX0" fmla="*/ 0 w 833795"/>
              <a:gd name="connsiteY0" fmla="*/ 344468 h 4354832"/>
              <a:gd name="connsiteX1" fmla="*/ 0 w 833795"/>
              <a:gd name="connsiteY1" fmla="*/ 352541 h 4354832"/>
              <a:gd name="connsiteX2" fmla="*/ 0 w 833795"/>
              <a:gd name="connsiteY2" fmla="*/ 4354832 h 4354832"/>
              <a:gd name="connsiteX3" fmla="*/ 833795 w 833795"/>
              <a:gd name="connsiteY3" fmla="*/ 4354832 h 4354832"/>
              <a:gd name="connsiteX4" fmla="*/ 833795 w 833795"/>
              <a:gd name="connsiteY4" fmla="*/ 352541 h 4354832"/>
              <a:gd name="connsiteX5" fmla="*/ 833795 w 833795"/>
              <a:gd name="connsiteY5" fmla="*/ 344468 h 4354832"/>
              <a:gd name="connsiteX6" fmla="*/ 824248 w 833795"/>
              <a:gd name="connsiteY6" fmla="*/ 344468 h 4354832"/>
              <a:gd name="connsiteX7" fmla="*/ 416898 w 833795"/>
              <a:gd name="connsiteY7" fmla="*/ 0 h 4354832"/>
              <a:gd name="connsiteX8" fmla="*/ 9547 w 833795"/>
              <a:gd name="connsiteY8" fmla="*/ 344468 h 4354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795" h="4354832">
                <a:moveTo>
                  <a:pt x="0" y="344468"/>
                </a:moveTo>
                <a:lnTo>
                  <a:pt x="0" y="352541"/>
                </a:lnTo>
                <a:lnTo>
                  <a:pt x="0" y="4354832"/>
                </a:lnTo>
                <a:lnTo>
                  <a:pt x="833795" y="4354832"/>
                </a:lnTo>
                <a:lnTo>
                  <a:pt x="833795" y="352541"/>
                </a:lnTo>
                <a:lnTo>
                  <a:pt x="833795" y="344468"/>
                </a:lnTo>
                <a:lnTo>
                  <a:pt x="824248" y="344468"/>
                </a:lnTo>
                <a:lnTo>
                  <a:pt x="416898" y="0"/>
                </a:lnTo>
                <a:lnTo>
                  <a:pt x="9547" y="3444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0000" tIns="62400" rIns="120000" bIns="62400" rtlCol="0" anchor="ctr">
            <a:noAutofit/>
          </a:bodyPr>
          <a:lstStyle/>
          <a:p>
            <a:pPr algn="ctr"/>
            <a:endParaRPr lang="zh-CN" altLang="en-US" sz="2400">
              <a:solidFill>
                <a:schemeClr val="accent2"/>
              </a:solidFill>
            </a:endParaRPr>
          </a:p>
        </p:txBody>
      </p:sp>
      <p:sp>
        <p:nvSpPr>
          <p:cNvPr id="9" name="任意多边形: 形状 3"/>
          <p:cNvSpPr/>
          <p:nvPr>
            <p:custDataLst>
              <p:tags r:id="rId5"/>
            </p:custDataLst>
          </p:nvPr>
        </p:nvSpPr>
        <p:spPr>
          <a:xfrm rot="5400000">
            <a:off x="2873375" y="1584325"/>
            <a:ext cx="781050" cy="4086860"/>
          </a:xfrm>
          <a:custGeom>
            <a:avLst/>
            <a:gdLst>
              <a:gd name="connsiteX0" fmla="*/ 0 w 833795"/>
              <a:gd name="connsiteY0" fmla="*/ 4361976 h 4361976"/>
              <a:gd name="connsiteX1" fmla="*/ 0 w 833795"/>
              <a:gd name="connsiteY1" fmla="*/ 352541 h 4361976"/>
              <a:gd name="connsiteX2" fmla="*/ 0 w 833795"/>
              <a:gd name="connsiteY2" fmla="*/ 351612 h 4361976"/>
              <a:gd name="connsiteX3" fmla="*/ 1099 w 833795"/>
              <a:gd name="connsiteY3" fmla="*/ 351612 h 4361976"/>
              <a:gd name="connsiteX4" fmla="*/ 416898 w 833795"/>
              <a:gd name="connsiteY4" fmla="*/ 0 h 4361976"/>
              <a:gd name="connsiteX5" fmla="*/ 832697 w 833795"/>
              <a:gd name="connsiteY5" fmla="*/ 351612 h 4361976"/>
              <a:gd name="connsiteX6" fmla="*/ 833795 w 833795"/>
              <a:gd name="connsiteY6" fmla="*/ 351612 h 4361976"/>
              <a:gd name="connsiteX7" fmla="*/ 833795 w 833795"/>
              <a:gd name="connsiteY7" fmla="*/ 352541 h 4361976"/>
              <a:gd name="connsiteX8" fmla="*/ 833795 w 833795"/>
              <a:gd name="connsiteY8" fmla="*/ 4361976 h 436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795" h="4361976">
                <a:moveTo>
                  <a:pt x="0" y="4361976"/>
                </a:moveTo>
                <a:lnTo>
                  <a:pt x="0" y="352541"/>
                </a:lnTo>
                <a:lnTo>
                  <a:pt x="0" y="351612"/>
                </a:lnTo>
                <a:lnTo>
                  <a:pt x="1099" y="351612"/>
                </a:lnTo>
                <a:lnTo>
                  <a:pt x="416898" y="0"/>
                </a:lnTo>
                <a:lnTo>
                  <a:pt x="832697" y="351612"/>
                </a:lnTo>
                <a:lnTo>
                  <a:pt x="833795" y="351612"/>
                </a:lnTo>
                <a:lnTo>
                  <a:pt x="833795" y="352541"/>
                </a:lnTo>
                <a:lnTo>
                  <a:pt x="833795" y="436197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0000" tIns="62400" rIns="120000" bIns="62400" rtlCol="0" anchor="ctr">
            <a:noAutofit/>
          </a:bodyPr>
          <a:lstStyle/>
          <a:p>
            <a:pPr algn="ctr"/>
            <a:endParaRPr lang="zh-CN" altLang="en-US" sz="2400">
              <a:solidFill>
                <a:schemeClr val="accent2"/>
              </a:solidFill>
            </a:endParaRPr>
          </a:p>
        </p:txBody>
      </p:sp>
      <p:sp>
        <p:nvSpPr>
          <p:cNvPr id="10" name="文本框 9"/>
          <p:cNvSpPr txBox="1"/>
          <p:nvPr>
            <p:custDataLst>
              <p:tags r:id="rId6"/>
            </p:custDataLst>
          </p:nvPr>
        </p:nvSpPr>
        <p:spPr>
          <a:xfrm>
            <a:off x="1510665" y="3335655"/>
            <a:ext cx="3373120" cy="591185"/>
          </a:xfrm>
          <a:prstGeom prst="rect">
            <a:avLst/>
          </a:prstGeom>
        </p:spPr>
        <p:txBody>
          <a:bodyPr wrap="square" anchor="ctr" anchorCtr="0">
            <a:normAutofit fontScale="72500" lnSpcReduction="20000"/>
          </a:bodyPr>
          <a:lstStyle>
            <a:defPPr>
              <a:defRPr lang="zh-CN"/>
            </a:defPPr>
            <a:lvl1pPr indent="0" algn="ctr">
              <a:lnSpc>
                <a:spcPct val="130000"/>
              </a:lnSpc>
              <a:spcBef>
                <a:spcPts val="1200"/>
              </a:spcBef>
              <a:buFont typeface="Arial" panose="020B0604020202020204" pitchFamily="34" charset="0"/>
              <a:buNone/>
              <a:defRPr sz="2935" baseline="0">
                <a:latin typeface="+mj-lt"/>
                <a:ea typeface="+mj-ea"/>
                <a:cs typeface="+mj-cs"/>
              </a:defRPr>
            </a:lvl1pPr>
            <a:lvl2pPr indent="0">
              <a:lnSpc>
                <a:spcPct val="130000"/>
              </a:lnSpc>
              <a:spcBef>
                <a:spcPts val="1200"/>
              </a:spcBef>
              <a:buFont typeface="Arial" panose="020B0604020202020204" pitchFamily="34" charset="0"/>
              <a:buNone/>
              <a:defRPr sz="2400"/>
            </a:lvl2pPr>
            <a:lvl3pPr indent="0">
              <a:lnSpc>
                <a:spcPct val="130000"/>
              </a:lnSpc>
              <a:spcBef>
                <a:spcPts val="1200"/>
              </a:spcBef>
              <a:buFont typeface="Arial" panose="020B0604020202020204" pitchFamily="34" charset="0"/>
              <a:buNone/>
              <a:defRPr sz="2000"/>
            </a:lvl3pPr>
            <a:lvl4pPr indent="0">
              <a:lnSpc>
                <a:spcPct val="130000"/>
              </a:lnSpc>
              <a:spcBef>
                <a:spcPts val="1200"/>
              </a:spcBef>
              <a:buFont typeface="Arial" panose="020B0604020202020204" pitchFamily="34" charset="0"/>
              <a:buNone/>
            </a:lvl4pPr>
            <a:lvl5pPr indent="0">
              <a:lnSpc>
                <a:spcPct val="130000"/>
              </a:lnSpc>
              <a:spcBef>
                <a:spcPts val="1200"/>
              </a:spcBef>
              <a:buFont typeface="Arial" panose="020B0604020202020204" pitchFamily="34" charset="0"/>
              <a:buNone/>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3915" b="1" spc="150" noProof="0">
                <a:ln>
                  <a:noFill/>
                </a:ln>
                <a:solidFill>
                  <a:schemeClr val="bg1"/>
                </a:solidFill>
                <a:effectLst/>
                <a:uLnTx/>
                <a:uFillTx/>
                <a:latin typeface="微软雅黑" panose="020B0503020204020204" charset="-122"/>
                <a:ea typeface="微软雅黑" panose="020B0503020204020204" charset="-122"/>
                <a:sym typeface="微软雅黑" panose="020B0503020204020204" charset="-122"/>
              </a:rPr>
              <a:t>毕业生就业困难</a:t>
            </a:r>
            <a:endParaRPr lang="zh-CN" altLang="en-US" sz="3915" b="1" spc="150" noProof="0">
              <a:ln>
                <a:noFill/>
              </a:ln>
              <a:solidFill>
                <a:schemeClr val="bg1"/>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1" name="文本框 10"/>
          <p:cNvSpPr txBox="1"/>
          <p:nvPr>
            <p:custDataLst>
              <p:tags r:id="rId7"/>
            </p:custDataLst>
          </p:nvPr>
        </p:nvSpPr>
        <p:spPr>
          <a:xfrm>
            <a:off x="7017385" y="3335655"/>
            <a:ext cx="3373120" cy="591185"/>
          </a:xfrm>
          <a:prstGeom prst="rect">
            <a:avLst/>
          </a:prstGeom>
        </p:spPr>
        <p:txBody>
          <a:bodyPr wrap="square" anchor="ctr" anchorCtr="0">
            <a:normAutofit fontScale="72500" lnSpcReduction="20000"/>
          </a:bodyPr>
          <a:lstStyle>
            <a:defPPr>
              <a:defRPr lang="zh-CN"/>
            </a:defPPr>
            <a:lvl1pPr indent="0" algn="ctr">
              <a:lnSpc>
                <a:spcPct val="130000"/>
              </a:lnSpc>
              <a:spcBef>
                <a:spcPts val="1200"/>
              </a:spcBef>
              <a:buFont typeface="Arial" panose="020B0604020202020204" pitchFamily="34" charset="0"/>
              <a:buNone/>
              <a:defRPr sz="2935" baseline="0">
                <a:latin typeface="+mj-lt"/>
                <a:ea typeface="+mj-ea"/>
                <a:cs typeface="+mj-cs"/>
              </a:defRPr>
            </a:lvl1pPr>
            <a:lvl2pPr indent="0">
              <a:lnSpc>
                <a:spcPct val="130000"/>
              </a:lnSpc>
              <a:spcBef>
                <a:spcPts val="1200"/>
              </a:spcBef>
              <a:buFont typeface="Arial" panose="020B0604020202020204" pitchFamily="34" charset="0"/>
              <a:buNone/>
              <a:defRPr sz="2400"/>
            </a:lvl2pPr>
            <a:lvl3pPr indent="0">
              <a:lnSpc>
                <a:spcPct val="130000"/>
              </a:lnSpc>
              <a:spcBef>
                <a:spcPts val="1200"/>
              </a:spcBef>
              <a:buFont typeface="Arial" panose="020B0604020202020204" pitchFamily="34" charset="0"/>
              <a:buNone/>
              <a:defRPr sz="2000"/>
            </a:lvl3pPr>
            <a:lvl4pPr indent="0">
              <a:lnSpc>
                <a:spcPct val="130000"/>
              </a:lnSpc>
              <a:spcBef>
                <a:spcPts val="1200"/>
              </a:spcBef>
              <a:buFont typeface="Arial" panose="020B0604020202020204" pitchFamily="34" charset="0"/>
              <a:buNone/>
            </a:lvl4pPr>
            <a:lvl5pPr indent="0">
              <a:lnSpc>
                <a:spcPct val="130000"/>
              </a:lnSpc>
              <a:spcBef>
                <a:spcPts val="1200"/>
              </a:spcBef>
              <a:buFont typeface="Arial" panose="020B0604020202020204" pitchFamily="34" charset="0"/>
              <a:buNone/>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3915" b="1">
                <a:solidFill>
                  <a:schemeClr val="lt1"/>
                </a:solidFill>
                <a:latin typeface="微软雅黑" panose="020B0503020204020204" charset="-122"/>
                <a:ea typeface="微软雅黑" panose="020B0503020204020204" charset="-122"/>
                <a:cs typeface="+mn-cs"/>
              </a:rPr>
              <a:t>企业人才缺口</a:t>
            </a:r>
          </a:p>
        </p:txBody>
      </p:sp>
      <p:sp>
        <p:nvSpPr>
          <p:cNvPr id="12" name="矩形 11"/>
          <p:cNvSpPr/>
          <p:nvPr>
            <p:custDataLst>
              <p:tags r:id="rId8"/>
            </p:custDataLst>
          </p:nvPr>
        </p:nvSpPr>
        <p:spPr>
          <a:xfrm>
            <a:off x="6580505" y="4370070"/>
            <a:ext cx="4086860" cy="222631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horz" wrap="square" lIns="120000" tIns="62400" rIns="120000" bIns="62400" rtlCol="0" anchor="ctr">
            <a:normAutofit/>
          </a:bodyPr>
          <a:lstStyle/>
          <a:p>
            <a:pPr algn="ctr"/>
            <a:endParaRPr lang="zh-CN" altLang="en-US" sz="2935">
              <a:solidFill>
                <a:schemeClr val="tx2"/>
              </a:solidFill>
            </a:endParaRPr>
          </a:p>
        </p:txBody>
      </p:sp>
      <p:sp>
        <p:nvSpPr>
          <p:cNvPr id="13" name="文本框 12"/>
          <p:cNvSpPr txBox="1"/>
          <p:nvPr>
            <p:custDataLst>
              <p:tags r:id="rId9"/>
            </p:custDataLst>
          </p:nvPr>
        </p:nvSpPr>
        <p:spPr>
          <a:xfrm>
            <a:off x="2510155" y="4566920"/>
            <a:ext cx="2917190" cy="1950720"/>
          </a:xfrm>
          <a:prstGeom prst="rect">
            <a:avLst/>
          </a:prstGeom>
        </p:spPr>
        <p:txBody>
          <a:bodyPr vert="horz" wrap="square" lIns="120000" tIns="62400" rIns="120000" bIns="62400">
            <a:normAutofit fontScale="57500"/>
          </a:bodyPr>
          <a:lstStyle>
            <a:defPPr>
              <a:defRPr lang="zh-CN"/>
            </a:defPPr>
            <a:lvl1pPr algn="ctr">
              <a:defRPr>
                <a:solidFill>
                  <a:schemeClr val="tx2"/>
                </a:solidFill>
              </a:defRPr>
            </a:lvl1pPr>
          </a:lstStyle>
          <a:p>
            <a:pPr marL="285750" indent="-285750" algn="l">
              <a:lnSpc>
                <a:spcPct val="150000"/>
              </a:lnSpc>
              <a:buFont typeface="Wingdings" panose="05000000000000000000" charset="0"/>
              <a:buChar char="u"/>
            </a:pPr>
            <a:r>
              <a:rPr lang="zh-CN" altLang="en-US" sz="2935" b="1" noProof="0">
                <a:ln>
                  <a:noFill/>
                </a:ln>
                <a:solidFill>
                  <a:schemeClr val="tx1"/>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业务技能缺失</a:t>
            </a:r>
          </a:p>
          <a:p>
            <a:pPr marL="285750" indent="-285750" algn="l">
              <a:lnSpc>
                <a:spcPct val="150000"/>
              </a:lnSpc>
              <a:buFont typeface="Wingdings" panose="05000000000000000000" charset="0"/>
              <a:buChar char="u"/>
            </a:pPr>
            <a:r>
              <a:rPr lang="zh-CN" altLang="en-US" sz="2935" b="1" noProof="0">
                <a:ln>
                  <a:noFill/>
                </a:ln>
                <a:solidFill>
                  <a:schemeClr val="tx1"/>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专业技能不对口</a:t>
            </a:r>
          </a:p>
          <a:p>
            <a:pPr marL="285750" indent="-285750" algn="l">
              <a:lnSpc>
                <a:spcPct val="150000"/>
              </a:lnSpc>
              <a:buFont typeface="Wingdings" panose="05000000000000000000" charset="0"/>
              <a:buChar char="u"/>
            </a:pPr>
            <a:r>
              <a:rPr lang="zh-CN" altLang="en-US" sz="2935" b="1" noProof="0">
                <a:ln>
                  <a:noFill/>
                </a:ln>
                <a:solidFill>
                  <a:schemeClr val="tx1"/>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缺乏竞争力</a:t>
            </a:r>
          </a:p>
          <a:p>
            <a:pPr marL="285750" indent="-285750" algn="l">
              <a:lnSpc>
                <a:spcPct val="150000"/>
              </a:lnSpc>
              <a:buFont typeface="Wingdings" panose="05000000000000000000" charset="0"/>
              <a:buChar char="u"/>
            </a:pPr>
            <a:r>
              <a:rPr lang="zh-CN" altLang="en-US" sz="2935" b="1" noProof="0">
                <a:ln>
                  <a:noFill/>
                </a:ln>
                <a:solidFill>
                  <a:schemeClr val="tx1"/>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对就业概念薄弱</a:t>
            </a:r>
          </a:p>
          <a:p>
            <a:pPr marL="285750" indent="-285750" algn="l"/>
            <a:endParaRPr kumimoji="0" lang="zh-CN" altLang="en-US" sz="2935" b="1" i="0" u="none" strike="noStrike" kern="1200" cap="none" spc="0" normalizeH="0" noProof="0">
              <a:ln>
                <a:noFill/>
              </a:ln>
              <a:solidFill>
                <a:sysClr val="window" lastClr="FFFFFF">
                  <a:lumMod val="50000"/>
                </a:sysClr>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lgn="l"/>
            <a:endParaRPr kumimoji="0" lang="en-US" altLang="zh-CN" sz="2935" b="1" i="0" u="none" strike="noStrike" kern="1200" cap="none" spc="0" normalizeH="0" noProof="0">
              <a:ln>
                <a:noFill/>
              </a:ln>
              <a:solidFill>
                <a:sysClr val="window" lastClr="FFFFFF">
                  <a:lumMod val="50000"/>
                </a:sysClr>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lgn="l"/>
            <a:endParaRPr lang="zh-CN" altLang="en-US" sz="2935" b="1" noProof="0">
              <a:ln>
                <a:noFill/>
              </a:ln>
              <a:solidFill>
                <a:sysClr val="window" lastClr="FFFFFF">
                  <a:lumMod val="50000"/>
                </a:sysClr>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lgn="l"/>
            <a:endParaRPr lang="zh-CN" altLang="en-US" sz="2935" dirty="0">
              <a:solidFill>
                <a:schemeClr val="tx1"/>
              </a:solidFill>
            </a:endParaRPr>
          </a:p>
        </p:txBody>
      </p:sp>
      <p:grpSp>
        <p:nvGrpSpPr>
          <p:cNvPr id="23" name="组合 22"/>
          <p:cNvGrpSpPr/>
          <p:nvPr>
            <p:custDataLst>
              <p:tags r:id="rId10"/>
            </p:custDataLst>
          </p:nvPr>
        </p:nvGrpSpPr>
        <p:grpSpPr>
          <a:xfrm>
            <a:off x="1737995" y="5300345"/>
            <a:ext cx="377190" cy="333375"/>
            <a:chOff x="1000456" y="3959521"/>
            <a:chExt cx="745082" cy="657806"/>
          </a:xfrm>
          <a:solidFill>
            <a:schemeClr val="accent1"/>
          </a:solidFill>
        </p:grpSpPr>
        <p:sp>
          <p:nvSpPr>
            <p:cNvPr id="24" name="Oval 423"/>
            <p:cNvSpPr>
              <a:spLocks noChangeArrowheads="1"/>
            </p:cNvSpPr>
            <p:nvPr>
              <p:custDataLst>
                <p:tags r:id="rId20"/>
              </p:custDataLst>
            </p:nvPr>
          </p:nvSpPr>
          <p:spPr bwMode="auto">
            <a:xfrm>
              <a:off x="1559448" y="4046795"/>
              <a:ext cx="173829" cy="2012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26" name="Freeform 424"/>
            <p:cNvSpPr/>
            <p:nvPr>
              <p:custDataLst>
                <p:tags r:id="rId21"/>
              </p:custDataLst>
            </p:nvPr>
          </p:nvSpPr>
          <p:spPr bwMode="auto">
            <a:xfrm>
              <a:off x="1523384" y="4254524"/>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28" name="Freeform 425"/>
            <p:cNvSpPr/>
            <p:nvPr>
              <p:custDataLst>
                <p:tags r:id="rId22"/>
              </p:custDataLst>
            </p:nvPr>
          </p:nvSpPr>
          <p:spPr bwMode="auto">
            <a:xfrm>
              <a:off x="1185825" y="4438450"/>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30" name="Freeform 426"/>
            <p:cNvSpPr/>
            <p:nvPr>
              <p:custDataLst>
                <p:tags r:id="rId23"/>
              </p:custDataLst>
            </p:nvPr>
          </p:nvSpPr>
          <p:spPr bwMode="auto">
            <a:xfrm>
              <a:off x="1231987" y="4138398"/>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31" name="Oval 427"/>
            <p:cNvSpPr>
              <a:spLocks noChangeArrowheads="1"/>
            </p:cNvSpPr>
            <p:nvPr>
              <p:custDataLst>
                <p:tags r:id="rId24"/>
              </p:custDataLst>
            </p:nvPr>
          </p:nvSpPr>
          <p:spPr bwMode="auto">
            <a:xfrm>
              <a:off x="1301951" y="3959521"/>
              <a:ext cx="143535" cy="167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32" name="Freeform 428"/>
            <p:cNvSpPr/>
            <p:nvPr>
              <p:custDataLst>
                <p:tags r:id="rId25"/>
              </p:custDataLst>
            </p:nvPr>
          </p:nvSpPr>
          <p:spPr bwMode="auto">
            <a:xfrm>
              <a:off x="1000456" y="4253081"/>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33" name="Oval 429"/>
            <p:cNvSpPr>
              <a:spLocks noChangeArrowheads="1"/>
            </p:cNvSpPr>
            <p:nvPr>
              <p:custDataLst>
                <p:tags r:id="rId26"/>
              </p:custDataLst>
            </p:nvPr>
          </p:nvSpPr>
          <p:spPr bwMode="auto">
            <a:xfrm>
              <a:off x="1011996" y="4044631"/>
              <a:ext cx="173829" cy="20340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2400" b="0" i="0" u="none" strike="noStrike" kern="0" cap="none" spc="0" normalizeH="0" baseline="0" noProof="0">
                <a:ln>
                  <a:noFill/>
                </a:ln>
                <a:solidFill>
                  <a:sysClr val="windowText" lastClr="000000"/>
                </a:solidFill>
                <a:effectLst/>
                <a:uLnTx/>
                <a:uFillTx/>
              </a:endParaRPr>
            </a:p>
          </p:txBody>
        </p:sp>
      </p:grpSp>
      <p:grpSp>
        <p:nvGrpSpPr>
          <p:cNvPr id="35" name="组合 34"/>
          <p:cNvGrpSpPr/>
          <p:nvPr>
            <p:custDataLst>
              <p:tags r:id="rId11"/>
            </p:custDataLst>
          </p:nvPr>
        </p:nvGrpSpPr>
        <p:grpSpPr>
          <a:xfrm>
            <a:off x="6671945" y="5300345"/>
            <a:ext cx="367030" cy="315595"/>
            <a:chOff x="6911327" y="5595428"/>
            <a:chExt cx="622731" cy="535931"/>
          </a:xfrm>
          <a:solidFill>
            <a:schemeClr val="accent2"/>
          </a:solidFill>
        </p:grpSpPr>
        <p:sp>
          <p:nvSpPr>
            <p:cNvPr id="36" name="Freeform 220"/>
            <p:cNvSpPr/>
            <p:nvPr>
              <p:custDataLst>
                <p:tags r:id="rId16"/>
              </p:custDataLst>
            </p:nvPr>
          </p:nvSpPr>
          <p:spPr bwMode="auto">
            <a:xfrm>
              <a:off x="7243964" y="5595428"/>
              <a:ext cx="224709" cy="247836"/>
            </a:xfrm>
            <a:custGeom>
              <a:avLst/>
              <a:gdLst>
                <a:gd name="T0" fmla="*/ 46 w 333"/>
                <a:gd name="T1" fmla="*/ 243 h 367"/>
                <a:gd name="T2" fmla="*/ 170 w 333"/>
                <a:gd name="T3" fmla="*/ 367 h 367"/>
                <a:gd name="T4" fmla="*/ 289 w 333"/>
                <a:gd name="T5" fmla="*/ 243 h 367"/>
                <a:gd name="T6" fmla="*/ 326 w 333"/>
                <a:gd name="T7" fmla="*/ 202 h 367"/>
                <a:gd name="T8" fmla="*/ 307 w 333"/>
                <a:gd name="T9" fmla="*/ 142 h 367"/>
                <a:gd name="T10" fmla="*/ 167 w 333"/>
                <a:gd name="T11" fmla="*/ 0 h 367"/>
                <a:gd name="T12" fmla="*/ 27 w 333"/>
                <a:gd name="T13" fmla="*/ 142 h 367"/>
                <a:gd name="T14" fmla="*/ 7 w 333"/>
                <a:gd name="T15" fmla="*/ 202 h 367"/>
                <a:gd name="T16" fmla="*/ 46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6" y="243"/>
                  </a:moveTo>
                  <a:cubicBezTo>
                    <a:pt x="71" y="307"/>
                    <a:pt x="118" y="367"/>
                    <a:pt x="170" y="367"/>
                  </a:cubicBezTo>
                  <a:cubicBezTo>
                    <a:pt x="222" y="367"/>
                    <a:pt x="266" y="307"/>
                    <a:pt x="289" y="243"/>
                  </a:cubicBezTo>
                  <a:cubicBezTo>
                    <a:pt x="305" y="241"/>
                    <a:pt x="320" y="225"/>
                    <a:pt x="326" y="202"/>
                  </a:cubicBezTo>
                  <a:cubicBezTo>
                    <a:pt x="333" y="175"/>
                    <a:pt x="325" y="148"/>
                    <a:pt x="307" y="142"/>
                  </a:cubicBezTo>
                  <a:cubicBezTo>
                    <a:pt x="302" y="63"/>
                    <a:pt x="241" y="0"/>
                    <a:pt x="167" y="0"/>
                  </a:cubicBezTo>
                  <a:cubicBezTo>
                    <a:pt x="92" y="0"/>
                    <a:pt x="31" y="63"/>
                    <a:pt x="27" y="142"/>
                  </a:cubicBezTo>
                  <a:cubicBezTo>
                    <a:pt x="9" y="148"/>
                    <a:pt x="0" y="175"/>
                    <a:pt x="7" y="202"/>
                  </a:cubicBezTo>
                  <a:cubicBezTo>
                    <a:pt x="13" y="226"/>
                    <a:pt x="30" y="242"/>
                    <a:pt x="46"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2400" b="0" i="0" u="none" strike="noStrike" kern="0" cap="none" spc="0" normalizeH="0" baseline="0" noProof="0">
                <a:ln>
                  <a:noFill/>
                </a:ln>
                <a:solidFill>
                  <a:srgbClr val="000000"/>
                </a:solidFill>
                <a:effectLst/>
                <a:uLnTx/>
                <a:uFillTx/>
              </a:endParaRPr>
            </a:p>
          </p:txBody>
        </p:sp>
        <p:sp>
          <p:nvSpPr>
            <p:cNvPr id="37" name="Freeform 221"/>
            <p:cNvSpPr/>
            <p:nvPr>
              <p:custDataLst>
                <p:tags r:id="rId17"/>
              </p:custDataLst>
            </p:nvPr>
          </p:nvSpPr>
          <p:spPr bwMode="auto">
            <a:xfrm>
              <a:off x="6976712" y="5595428"/>
              <a:ext cx="224709" cy="247836"/>
            </a:xfrm>
            <a:custGeom>
              <a:avLst/>
              <a:gdLst>
                <a:gd name="T0" fmla="*/ 46 w 333"/>
                <a:gd name="T1" fmla="*/ 243 h 367"/>
                <a:gd name="T2" fmla="*/ 170 w 333"/>
                <a:gd name="T3" fmla="*/ 367 h 367"/>
                <a:gd name="T4" fmla="*/ 290 w 333"/>
                <a:gd name="T5" fmla="*/ 243 h 367"/>
                <a:gd name="T6" fmla="*/ 326 w 333"/>
                <a:gd name="T7" fmla="*/ 202 h 367"/>
                <a:gd name="T8" fmla="*/ 307 w 333"/>
                <a:gd name="T9" fmla="*/ 142 h 367"/>
                <a:gd name="T10" fmla="*/ 167 w 333"/>
                <a:gd name="T11" fmla="*/ 0 h 367"/>
                <a:gd name="T12" fmla="*/ 27 w 333"/>
                <a:gd name="T13" fmla="*/ 142 h 367"/>
                <a:gd name="T14" fmla="*/ 7 w 333"/>
                <a:gd name="T15" fmla="*/ 202 h 367"/>
                <a:gd name="T16" fmla="*/ 46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6" y="243"/>
                  </a:moveTo>
                  <a:cubicBezTo>
                    <a:pt x="71" y="307"/>
                    <a:pt x="118" y="367"/>
                    <a:pt x="170" y="367"/>
                  </a:cubicBezTo>
                  <a:cubicBezTo>
                    <a:pt x="223" y="367"/>
                    <a:pt x="267" y="307"/>
                    <a:pt x="290" y="243"/>
                  </a:cubicBezTo>
                  <a:cubicBezTo>
                    <a:pt x="305" y="241"/>
                    <a:pt x="320" y="225"/>
                    <a:pt x="326" y="202"/>
                  </a:cubicBezTo>
                  <a:cubicBezTo>
                    <a:pt x="333" y="175"/>
                    <a:pt x="325" y="148"/>
                    <a:pt x="307" y="142"/>
                  </a:cubicBezTo>
                  <a:cubicBezTo>
                    <a:pt x="302" y="63"/>
                    <a:pt x="241" y="0"/>
                    <a:pt x="167" y="0"/>
                  </a:cubicBezTo>
                  <a:cubicBezTo>
                    <a:pt x="92" y="0"/>
                    <a:pt x="31" y="63"/>
                    <a:pt x="27" y="142"/>
                  </a:cubicBezTo>
                  <a:cubicBezTo>
                    <a:pt x="9" y="148"/>
                    <a:pt x="0" y="175"/>
                    <a:pt x="7" y="202"/>
                  </a:cubicBezTo>
                  <a:cubicBezTo>
                    <a:pt x="13" y="226"/>
                    <a:pt x="30" y="242"/>
                    <a:pt x="46"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2400" b="0" i="0" u="none" strike="noStrike" kern="0" cap="none" spc="0" normalizeH="0" baseline="0" noProof="0">
                <a:ln>
                  <a:noFill/>
                </a:ln>
                <a:solidFill>
                  <a:srgbClr val="000000"/>
                </a:solidFill>
                <a:effectLst/>
                <a:uLnTx/>
                <a:uFillTx/>
              </a:endParaRPr>
            </a:p>
          </p:txBody>
        </p:sp>
        <p:sp>
          <p:nvSpPr>
            <p:cNvPr id="38" name="Freeform 222"/>
            <p:cNvSpPr/>
            <p:nvPr>
              <p:custDataLst>
                <p:tags r:id="rId18"/>
              </p:custDataLst>
            </p:nvPr>
          </p:nvSpPr>
          <p:spPr bwMode="auto">
            <a:xfrm>
              <a:off x="7239110" y="5831557"/>
              <a:ext cx="294948" cy="299802"/>
            </a:xfrm>
            <a:custGeom>
              <a:avLst/>
              <a:gdLst>
                <a:gd name="T0" fmla="*/ 435 w 437"/>
                <a:gd name="T1" fmla="*/ 125 h 444"/>
                <a:gd name="T2" fmla="*/ 317 w 437"/>
                <a:gd name="T3" fmla="*/ 0 h 444"/>
                <a:gd name="T4" fmla="*/ 204 w 437"/>
                <a:gd name="T5" fmla="*/ 191 h 444"/>
                <a:gd name="T6" fmla="*/ 190 w 437"/>
                <a:gd name="T7" fmla="*/ 105 h 444"/>
                <a:gd name="T8" fmla="*/ 206 w 437"/>
                <a:gd name="T9" fmla="*/ 77 h 444"/>
                <a:gd name="T10" fmla="*/ 173 w 437"/>
                <a:gd name="T11" fmla="*/ 45 h 444"/>
                <a:gd name="T12" fmla="*/ 141 w 437"/>
                <a:gd name="T13" fmla="*/ 77 h 444"/>
                <a:gd name="T14" fmla="*/ 156 w 437"/>
                <a:gd name="T15" fmla="*/ 105 h 444"/>
                <a:gd name="T16" fmla="*/ 142 w 437"/>
                <a:gd name="T17" fmla="*/ 189 h 444"/>
                <a:gd name="T18" fmla="*/ 30 w 437"/>
                <a:gd name="T19" fmla="*/ 0 h 444"/>
                <a:gd name="T20" fmla="*/ 0 w 437"/>
                <a:gd name="T21" fmla="*/ 15 h 444"/>
                <a:gd name="T22" fmla="*/ 67 w 437"/>
                <a:gd name="T23" fmla="*/ 120 h 444"/>
                <a:gd name="T24" fmla="*/ 67 w 437"/>
                <a:gd name="T25" fmla="*/ 123 h 444"/>
                <a:gd name="T26" fmla="*/ 69 w 437"/>
                <a:gd name="T27" fmla="*/ 430 h 444"/>
                <a:gd name="T28" fmla="*/ 174 w 437"/>
                <a:gd name="T29" fmla="*/ 444 h 444"/>
                <a:gd name="T30" fmla="*/ 436 w 437"/>
                <a:gd name="T31" fmla="*/ 402 h 444"/>
                <a:gd name="T32" fmla="*/ 437 w 437"/>
                <a:gd name="T33" fmla="*/ 402 h 444"/>
                <a:gd name="T34" fmla="*/ 437 w 437"/>
                <a:gd name="T35" fmla="*/ 125 h 444"/>
                <a:gd name="T36" fmla="*/ 435 w 437"/>
                <a:gd name="T37" fmla="*/ 125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44">
                  <a:moveTo>
                    <a:pt x="435" y="125"/>
                  </a:moveTo>
                  <a:cubicBezTo>
                    <a:pt x="425" y="73"/>
                    <a:pt x="381" y="28"/>
                    <a:pt x="317" y="0"/>
                  </a:cubicBezTo>
                  <a:cubicBezTo>
                    <a:pt x="204" y="191"/>
                    <a:pt x="204" y="191"/>
                    <a:pt x="204" y="191"/>
                  </a:cubicBezTo>
                  <a:cubicBezTo>
                    <a:pt x="190" y="105"/>
                    <a:pt x="190" y="105"/>
                    <a:pt x="190" y="105"/>
                  </a:cubicBezTo>
                  <a:cubicBezTo>
                    <a:pt x="199" y="100"/>
                    <a:pt x="206" y="89"/>
                    <a:pt x="206" y="77"/>
                  </a:cubicBezTo>
                  <a:cubicBezTo>
                    <a:pt x="206" y="60"/>
                    <a:pt x="191" y="45"/>
                    <a:pt x="173" y="45"/>
                  </a:cubicBezTo>
                  <a:cubicBezTo>
                    <a:pt x="155" y="45"/>
                    <a:pt x="141" y="60"/>
                    <a:pt x="141" y="77"/>
                  </a:cubicBezTo>
                  <a:cubicBezTo>
                    <a:pt x="141" y="89"/>
                    <a:pt x="147" y="100"/>
                    <a:pt x="156" y="105"/>
                  </a:cubicBezTo>
                  <a:cubicBezTo>
                    <a:pt x="142" y="189"/>
                    <a:pt x="142" y="189"/>
                    <a:pt x="142" y="189"/>
                  </a:cubicBezTo>
                  <a:cubicBezTo>
                    <a:pt x="30" y="0"/>
                    <a:pt x="30" y="0"/>
                    <a:pt x="30" y="0"/>
                  </a:cubicBezTo>
                  <a:cubicBezTo>
                    <a:pt x="20" y="5"/>
                    <a:pt x="10" y="10"/>
                    <a:pt x="0" y="15"/>
                  </a:cubicBezTo>
                  <a:cubicBezTo>
                    <a:pt x="36" y="45"/>
                    <a:pt x="59" y="81"/>
                    <a:pt x="67" y="120"/>
                  </a:cubicBezTo>
                  <a:cubicBezTo>
                    <a:pt x="67" y="123"/>
                    <a:pt x="67" y="123"/>
                    <a:pt x="67" y="123"/>
                  </a:cubicBezTo>
                  <a:cubicBezTo>
                    <a:pt x="69" y="430"/>
                    <a:pt x="69" y="430"/>
                    <a:pt x="69" y="430"/>
                  </a:cubicBezTo>
                  <a:cubicBezTo>
                    <a:pt x="69" y="430"/>
                    <a:pt x="125" y="444"/>
                    <a:pt x="174" y="444"/>
                  </a:cubicBezTo>
                  <a:cubicBezTo>
                    <a:pt x="311" y="444"/>
                    <a:pt x="424" y="426"/>
                    <a:pt x="436" y="402"/>
                  </a:cubicBezTo>
                  <a:cubicBezTo>
                    <a:pt x="437" y="402"/>
                    <a:pt x="437" y="402"/>
                    <a:pt x="437" y="402"/>
                  </a:cubicBezTo>
                  <a:cubicBezTo>
                    <a:pt x="437" y="125"/>
                    <a:pt x="437" y="125"/>
                    <a:pt x="437" y="125"/>
                  </a:cubicBezTo>
                  <a:lnTo>
                    <a:pt x="435"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2400" b="0" i="0" u="none" strike="noStrike" kern="0" cap="none" spc="0" normalizeH="0" baseline="0" noProof="0">
                <a:ln>
                  <a:noFill/>
                </a:ln>
                <a:solidFill>
                  <a:srgbClr val="000000"/>
                </a:solidFill>
                <a:effectLst/>
                <a:uLnTx/>
                <a:uFillTx/>
              </a:endParaRPr>
            </a:p>
          </p:txBody>
        </p:sp>
        <p:sp>
          <p:nvSpPr>
            <p:cNvPr id="44" name="Freeform 223"/>
            <p:cNvSpPr/>
            <p:nvPr>
              <p:custDataLst>
                <p:tags r:id="rId19"/>
              </p:custDataLst>
            </p:nvPr>
          </p:nvSpPr>
          <p:spPr bwMode="auto">
            <a:xfrm>
              <a:off x="6911327" y="5831557"/>
              <a:ext cx="355480" cy="299802"/>
            </a:xfrm>
            <a:custGeom>
              <a:avLst/>
              <a:gdLst>
                <a:gd name="T0" fmla="*/ 407 w 527"/>
                <a:gd name="T1" fmla="*/ 0 h 444"/>
                <a:gd name="T2" fmla="*/ 294 w 527"/>
                <a:gd name="T3" fmla="*/ 191 h 444"/>
                <a:gd name="T4" fmla="*/ 280 w 527"/>
                <a:gd name="T5" fmla="*/ 105 h 444"/>
                <a:gd name="T6" fmla="*/ 296 w 527"/>
                <a:gd name="T7" fmla="*/ 77 h 444"/>
                <a:gd name="T8" fmla="*/ 263 w 527"/>
                <a:gd name="T9" fmla="*/ 45 h 444"/>
                <a:gd name="T10" fmla="*/ 231 w 527"/>
                <a:gd name="T11" fmla="*/ 77 h 444"/>
                <a:gd name="T12" fmla="*/ 246 w 527"/>
                <a:gd name="T13" fmla="*/ 105 h 444"/>
                <a:gd name="T14" fmla="*/ 233 w 527"/>
                <a:gd name="T15" fmla="*/ 189 h 444"/>
                <a:gd name="T16" fmla="*/ 120 w 527"/>
                <a:gd name="T17" fmla="*/ 0 h 444"/>
                <a:gd name="T18" fmla="*/ 2 w 527"/>
                <a:gd name="T19" fmla="*/ 125 h 444"/>
                <a:gd name="T20" fmla="*/ 0 w 527"/>
                <a:gd name="T21" fmla="*/ 125 h 444"/>
                <a:gd name="T22" fmla="*/ 0 w 527"/>
                <a:gd name="T23" fmla="*/ 402 h 444"/>
                <a:gd name="T24" fmla="*/ 2 w 527"/>
                <a:gd name="T25" fmla="*/ 402 h 444"/>
                <a:gd name="T26" fmla="*/ 264 w 527"/>
                <a:gd name="T27" fmla="*/ 444 h 444"/>
                <a:gd name="T28" fmla="*/ 526 w 527"/>
                <a:gd name="T29" fmla="*/ 402 h 444"/>
                <a:gd name="T30" fmla="*/ 527 w 527"/>
                <a:gd name="T31" fmla="*/ 402 h 444"/>
                <a:gd name="T32" fmla="*/ 525 w 527"/>
                <a:gd name="T33" fmla="*/ 125 h 444"/>
                <a:gd name="T34" fmla="*/ 407 w 527"/>
                <a:gd name="T35"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7" h="444">
                  <a:moveTo>
                    <a:pt x="407" y="0"/>
                  </a:moveTo>
                  <a:cubicBezTo>
                    <a:pt x="294" y="191"/>
                    <a:pt x="294" y="191"/>
                    <a:pt x="294" y="191"/>
                  </a:cubicBezTo>
                  <a:cubicBezTo>
                    <a:pt x="280" y="105"/>
                    <a:pt x="280" y="105"/>
                    <a:pt x="280" y="105"/>
                  </a:cubicBezTo>
                  <a:cubicBezTo>
                    <a:pt x="290" y="100"/>
                    <a:pt x="296" y="89"/>
                    <a:pt x="296" y="77"/>
                  </a:cubicBezTo>
                  <a:cubicBezTo>
                    <a:pt x="296" y="60"/>
                    <a:pt x="281" y="45"/>
                    <a:pt x="263" y="45"/>
                  </a:cubicBezTo>
                  <a:cubicBezTo>
                    <a:pt x="245" y="45"/>
                    <a:pt x="231" y="60"/>
                    <a:pt x="231" y="77"/>
                  </a:cubicBezTo>
                  <a:cubicBezTo>
                    <a:pt x="231" y="89"/>
                    <a:pt x="237" y="100"/>
                    <a:pt x="246" y="105"/>
                  </a:cubicBezTo>
                  <a:cubicBezTo>
                    <a:pt x="233" y="189"/>
                    <a:pt x="233" y="189"/>
                    <a:pt x="233" y="189"/>
                  </a:cubicBezTo>
                  <a:cubicBezTo>
                    <a:pt x="120" y="0"/>
                    <a:pt x="120" y="0"/>
                    <a:pt x="120" y="0"/>
                  </a:cubicBezTo>
                  <a:cubicBezTo>
                    <a:pt x="57" y="28"/>
                    <a:pt x="12" y="73"/>
                    <a:pt x="2" y="125"/>
                  </a:cubicBezTo>
                  <a:cubicBezTo>
                    <a:pt x="0" y="125"/>
                    <a:pt x="0" y="125"/>
                    <a:pt x="0" y="125"/>
                  </a:cubicBezTo>
                  <a:cubicBezTo>
                    <a:pt x="0" y="402"/>
                    <a:pt x="0" y="402"/>
                    <a:pt x="0" y="402"/>
                  </a:cubicBezTo>
                  <a:cubicBezTo>
                    <a:pt x="2" y="402"/>
                    <a:pt x="2" y="402"/>
                    <a:pt x="2" y="402"/>
                  </a:cubicBezTo>
                  <a:cubicBezTo>
                    <a:pt x="14" y="426"/>
                    <a:pt x="127" y="444"/>
                    <a:pt x="264" y="444"/>
                  </a:cubicBezTo>
                  <a:cubicBezTo>
                    <a:pt x="401" y="444"/>
                    <a:pt x="514" y="426"/>
                    <a:pt x="526" y="402"/>
                  </a:cubicBezTo>
                  <a:cubicBezTo>
                    <a:pt x="527" y="402"/>
                    <a:pt x="527" y="402"/>
                    <a:pt x="527" y="402"/>
                  </a:cubicBezTo>
                  <a:cubicBezTo>
                    <a:pt x="525" y="125"/>
                    <a:pt x="525" y="125"/>
                    <a:pt x="525" y="125"/>
                  </a:cubicBezTo>
                  <a:cubicBezTo>
                    <a:pt x="516" y="73"/>
                    <a:pt x="471" y="28"/>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pPr>
              <a:endParaRPr kumimoji="0" lang="zh-CN" altLang="en-US" sz="2400" b="0" i="0" u="none" strike="noStrike" kern="0" cap="none" spc="0" normalizeH="0" baseline="0" noProof="0">
                <a:ln>
                  <a:noFill/>
                </a:ln>
                <a:solidFill>
                  <a:srgbClr val="000000"/>
                </a:solidFill>
                <a:effectLst/>
                <a:uLnTx/>
                <a:uFillTx/>
              </a:endParaRPr>
            </a:p>
          </p:txBody>
        </p:sp>
      </p:grpSp>
      <p:sp>
        <p:nvSpPr>
          <p:cNvPr id="2" name="文本框 1"/>
          <p:cNvSpPr txBox="1"/>
          <p:nvPr>
            <p:custDataLst>
              <p:tags r:id="rId12"/>
            </p:custDataLst>
          </p:nvPr>
        </p:nvSpPr>
        <p:spPr>
          <a:xfrm>
            <a:off x="7396480" y="4566920"/>
            <a:ext cx="2917190" cy="1950720"/>
          </a:xfrm>
          <a:prstGeom prst="rect">
            <a:avLst/>
          </a:prstGeom>
        </p:spPr>
        <p:txBody>
          <a:bodyPr vert="horz" wrap="square" lIns="120000" tIns="62400" rIns="120000" bIns="62400">
            <a:normAutofit fontScale="57500"/>
          </a:bodyPr>
          <a:lstStyle>
            <a:defPPr>
              <a:defRPr lang="zh-CN"/>
            </a:defPPr>
            <a:lvl1pPr algn="ctr">
              <a:defRPr>
                <a:solidFill>
                  <a:schemeClr val="tx2"/>
                </a:solidFill>
              </a:defRPr>
            </a:lvl1pPr>
          </a:lstStyle>
          <a:p>
            <a:pPr marL="285750" indent="-285750" algn="l">
              <a:lnSpc>
                <a:spcPct val="150000"/>
              </a:lnSpc>
              <a:buFont typeface="Wingdings" panose="05000000000000000000" charset="0"/>
              <a:buChar char="u"/>
            </a:pPr>
            <a:r>
              <a:rPr lang="zh-CN" altLang="en-US" sz="2935" b="1" noProof="0">
                <a:ln>
                  <a:noFill/>
                </a:ln>
                <a:solidFill>
                  <a:schemeClr val="tx1"/>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实习生培养时间长</a:t>
            </a:r>
          </a:p>
          <a:p>
            <a:pPr marL="285750" indent="-285750" algn="l">
              <a:lnSpc>
                <a:spcPct val="150000"/>
              </a:lnSpc>
              <a:buFont typeface="Wingdings" panose="05000000000000000000" charset="0"/>
              <a:buChar char="u"/>
            </a:pPr>
            <a:r>
              <a:rPr lang="zh-CN" altLang="en-US" sz="2935" b="1" noProof="0">
                <a:ln>
                  <a:noFill/>
                </a:ln>
                <a:solidFill>
                  <a:schemeClr val="tx1"/>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入职后发展不稳定</a:t>
            </a:r>
          </a:p>
          <a:p>
            <a:pPr marL="285750" indent="-285750" algn="l">
              <a:lnSpc>
                <a:spcPct val="150000"/>
              </a:lnSpc>
              <a:buFont typeface="Wingdings" panose="05000000000000000000" charset="0"/>
              <a:buChar char="u"/>
            </a:pPr>
            <a:r>
              <a:rPr lang="zh-CN" altLang="en-US" sz="2935" b="1" noProof="0">
                <a:ln>
                  <a:noFill/>
                </a:ln>
                <a:solidFill>
                  <a:schemeClr val="tx1"/>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专业学生职业技能缺失</a:t>
            </a:r>
          </a:p>
          <a:p>
            <a:pPr marL="285750" indent="-285750" algn="l">
              <a:lnSpc>
                <a:spcPct val="150000"/>
              </a:lnSpc>
              <a:buFont typeface="Wingdings" panose="05000000000000000000" charset="0"/>
              <a:buChar char="u"/>
            </a:pPr>
            <a:r>
              <a:rPr lang="zh-CN" altLang="en-US" sz="2935" b="1" noProof="0">
                <a:ln>
                  <a:noFill/>
                </a:ln>
                <a:solidFill>
                  <a:schemeClr val="tx1"/>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薪资期望过高与能力不符</a:t>
            </a:r>
          </a:p>
          <a:p>
            <a:pPr marL="285750" indent="-285750" algn="l"/>
            <a:endParaRPr kumimoji="0" lang="zh-CN" altLang="en-US" sz="2935" b="1" i="0" u="none" strike="noStrike" kern="1200" cap="none" spc="0" normalizeH="0" noProof="0">
              <a:ln>
                <a:noFill/>
              </a:ln>
              <a:solidFill>
                <a:sysClr val="window" lastClr="FFFFFF">
                  <a:lumMod val="50000"/>
                </a:sysClr>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lgn="l"/>
            <a:endParaRPr kumimoji="0" lang="en-US" altLang="zh-CN" sz="2935" b="1" i="0" u="none" strike="noStrike" kern="1200" cap="none" spc="0" normalizeH="0" noProof="0">
              <a:ln>
                <a:noFill/>
              </a:ln>
              <a:solidFill>
                <a:sysClr val="window" lastClr="FFFFFF">
                  <a:lumMod val="50000"/>
                </a:sysClr>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lgn="l"/>
            <a:endParaRPr lang="zh-CN" altLang="en-US" sz="2935" b="1" noProof="0">
              <a:ln>
                <a:noFill/>
              </a:ln>
              <a:solidFill>
                <a:sysClr val="window" lastClr="FFFFFF">
                  <a:lumMod val="50000"/>
                </a:sysClr>
              </a:solidFill>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lgn="l"/>
            <a:endParaRPr lang="zh-CN" altLang="en-US" sz="2935" dirty="0">
              <a:solidFill>
                <a:schemeClr val="tx1"/>
              </a:solidFill>
            </a:endParaRPr>
          </a:p>
        </p:txBody>
      </p:sp>
      <p:sp>
        <p:nvSpPr>
          <p:cNvPr id="6" name="标题 5"/>
          <p:cNvSpPr>
            <a:spLocks noGrp="1"/>
          </p:cNvSpPr>
          <p:nvPr/>
        </p:nvSpPr>
        <p:spPr>
          <a:xfrm>
            <a:off x="248285" y="385445"/>
            <a:ext cx="4485005" cy="458470"/>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rPr>
              <a:t>我国外贸行业人才供需现状</a:t>
            </a:r>
            <a:endParaRPr lang="zh-CN" altLang="en-US" sz="28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15" name="组合 14"/>
          <p:cNvGrpSpPr/>
          <p:nvPr/>
        </p:nvGrpSpPr>
        <p:grpSpPr>
          <a:xfrm>
            <a:off x="1197610" y="250190"/>
            <a:ext cx="9469755" cy="2859497"/>
            <a:chOff x="1886" y="362"/>
            <a:chExt cx="14913" cy="4503"/>
          </a:xfrm>
        </p:grpSpPr>
        <p:grpSp>
          <p:nvGrpSpPr>
            <p:cNvPr id="4" name="组合 3"/>
            <p:cNvGrpSpPr/>
            <p:nvPr/>
          </p:nvGrpSpPr>
          <p:grpSpPr>
            <a:xfrm>
              <a:off x="1886" y="1043"/>
              <a:ext cx="14913" cy="3822"/>
              <a:chOff x="2261" y="7236"/>
              <a:chExt cx="14913" cy="3208"/>
            </a:xfrm>
          </p:grpSpPr>
          <p:sp>
            <p:nvSpPr>
              <p:cNvPr id="50" name="文本框 49"/>
              <p:cNvSpPr txBox="1"/>
              <p:nvPr>
                <p:custDataLst>
                  <p:tags r:id="rId14"/>
                </p:custDataLst>
              </p:nvPr>
            </p:nvSpPr>
            <p:spPr>
              <a:xfrm>
                <a:off x="2394" y="7873"/>
                <a:ext cx="14735" cy="2555"/>
              </a:xfrm>
              <a:prstGeom prst="rect">
                <a:avLst/>
              </a:prstGeom>
              <a:noFill/>
            </p:spPr>
            <p:txBody>
              <a:bodyPr wrap="square" lIns="90000" tIns="46800" rIns="90000" bIns="46800" rtlCol="0" anchor="ctr">
                <a:noAutofit/>
              </a:bodyPr>
              <a:lstStyle>
                <a:defPPr>
                  <a:defRPr lang="zh-CN"/>
                </a:defPPr>
                <a:lvl1pPr algn="ctr">
                  <a:lnSpc>
                    <a:spcPct val="120000"/>
                  </a:lnSpc>
                  <a:defRPr sz="1865" kern="0">
                    <a:solidFill>
                      <a:srgbClr val="707070">
                        <a:lumMod val="65000"/>
                        <a:lumOff val="35000"/>
                      </a:srgbClr>
                    </a:solidFill>
                    <a:latin typeface="黑体" panose="02010609060101010101" pitchFamily="49" charset="-122"/>
                    <a:ea typeface="黑体" panose="02010609060101010101" pitchFamily="49" charset="-122"/>
                  </a:defRPr>
                </a:lvl1pPr>
              </a:lstStyle>
              <a:p>
                <a:pPr marL="285750" indent="-285750" algn="l">
                  <a:buFont typeface="Wingdings" panose="05000000000000000000" charset="0"/>
                  <a:buChar char="l"/>
                </a:pPr>
                <a:r>
                  <a:rPr lang="zh-CN" altLang="en-US" sz="1300" b="1">
                    <a:solidFill>
                      <a:srgbClr val="FF0000"/>
                    </a:solidFill>
                    <a:latin typeface="微软雅黑" panose="020B0503020204020204" charset="-122"/>
                    <a:ea typeface="微软雅黑" panose="020B0503020204020204" charset="-122"/>
                    <a:sym typeface="+mn-ea"/>
                  </a:rPr>
                  <a:t>高校培养毕业生与市场脱钩。</a:t>
                </a:r>
                <a:r>
                  <a:rPr lang="zh-CN" altLang="en-US" sz="1300">
                    <a:solidFill>
                      <a:schemeClr val="tx1"/>
                    </a:solidFill>
                    <a:latin typeface="微软雅黑" panose="020B0503020204020204" charset="-122"/>
                    <a:ea typeface="微软雅黑" panose="020B0503020204020204" charset="-122"/>
                    <a:sym typeface="+mn-ea"/>
                  </a:rPr>
                  <a:t>当前新产业、新业态、新模式发展迅猛，对高校毕业生知识结构、技能结构、素质水平等的要求不断提高，高校人才培养和经济产业发展不匹配的矛盾更加凸显，一些新兴产业所需人才难以满足。</a:t>
                </a:r>
              </a:p>
              <a:p>
                <a:pPr marL="285750" indent="-285750" algn="l">
                  <a:buFont typeface="Wingdings" panose="05000000000000000000" charset="0"/>
                  <a:buChar char="l"/>
                </a:pPr>
                <a:r>
                  <a:rPr lang="zh-CN" altLang="en-US" sz="1300" b="1">
                    <a:solidFill>
                      <a:srgbClr val="FF0000"/>
                    </a:solidFill>
                    <a:latin typeface="微软雅黑" panose="020B0503020204020204" charset="-122"/>
                    <a:ea typeface="微软雅黑" panose="020B0503020204020204" charset="-122"/>
                    <a:sym typeface="+mn-ea"/>
                  </a:rPr>
                  <a:t>高校毕业生无法达到企业要求。</a:t>
                </a:r>
                <a:r>
                  <a:rPr lang="zh-CN" altLang="en-US" sz="1300">
                    <a:solidFill>
                      <a:schemeClr val="tx1"/>
                    </a:solidFill>
                    <a:latin typeface="微软雅黑" panose="020B0503020204020204" charset="-122"/>
                    <a:ea typeface="微软雅黑" panose="020B0503020204020204" charset="-122"/>
                    <a:sym typeface="+mn-ea"/>
                  </a:rPr>
                  <a:t>鉴于全球贸易专业人员所处的监管、技术、政治和商业环境不断变化发展，公司越来越难以找到具有适当技能、能够满足需求的专业人员。而高效毕业生虽具备较强的专业知识，却缺乏动手操作能力，综合素质较差。</a:t>
                </a:r>
              </a:p>
              <a:p>
                <a:pPr marL="285750" indent="-285750" algn="l">
                  <a:buClrTx/>
                  <a:buSzTx/>
                  <a:buFont typeface="Wingdings" panose="05000000000000000000" charset="0"/>
                  <a:buChar char="l"/>
                </a:pPr>
                <a:r>
                  <a:rPr lang="zh-CN" altLang="en-US" sz="1300" b="1">
                    <a:solidFill>
                      <a:srgbClr val="FF0000"/>
                    </a:solidFill>
                    <a:latin typeface="微软雅黑" panose="020B0503020204020204" charset="-122"/>
                    <a:ea typeface="微软雅黑" panose="020B0503020204020204" charset="-122"/>
                    <a:sym typeface="+mn-ea"/>
                  </a:rPr>
                  <a:t>高校毕业生就业难，不稳定。</a:t>
                </a:r>
                <a:r>
                  <a:rPr lang="zh-CN" altLang="en-US" sz="1300">
                    <a:solidFill>
                      <a:schemeClr val="tx1"/>
                    </a:solidFill>
                    <a:latin typeface="微软雅黑" panose="020B0503020204020204" charset="-122"/>
                    <a:ea typeface="微软雅黑" panose="020B0503020204020204" charset="-122"/>
                    <a:sym typeface="+mn-ea"/>
                  </a:rPr>
                  <a:t>毕业生存在适应能力弱、上手慢、动手能力差的情况，难以真正为企业解决外贸工作中的实际问题。毕业后近一年处于学习或实习状态，大多需要半年才能进入工作状态。原因主要是毕业生知识单一，所学内容与实际业务脱节，动手操作能力弱，不能适应职业岗位需要。</a:t>
                </a:r>
              </a:p>
              <a:p>
                <a:pPr marL="285750" indent="-285750" algn="l">
                  <a:buFont typeface="Wingdings" panose="05000000000000000000" charset="0"/>
                  <a:buChar char="l"/>
                </a:pPr>
                <a:endParaRPr lang="zh-CN" altLang="en-US" sz="1000">
                  <a:solidFill>
                    <a:schemeClr val="tx1"/>
                  </a:solidFill>
                  <a:latin typeface="微软雅黑" panose="020B0503020204020204" charset="-122"/>
                  <a:ea typeface="微软雅黑" panose="020B0503020204020204" charset="-122"/>
                  <a:sym typeface="+mn-ea"/>
                </a:endParaRPr>
              </a:p>
            </p:txBody>
          </p:sp>
          <p:sp>
            <p:nvSpPr>
              <p:cNvPr id="45" name="Freeform 9"/>
              <p:cNvSpPr/>
              <p:nvPr>
                <p:custDataLst>
                  <p:tags r:id="rId15"/>
                </p:custDataLst>
              </p:nvPr>
            </p:nvSpPr>
            <p:spPr bwMode="auto">
              <a:xfrm>
                <a:off x="2261" y="7236"/>
                <a:ext cx="14913" cy="3208"/>
              </a:xfrm>
              <a:custGeom>
                <a:avLst/>
                <a:gdLst>
                  <a:gd name="T0" fmla="*/ 4474 w 4474"/>
                  <a:gd name="T1" fmla="*/ 894 h 894"/>
                  <a:gd name="T2" fmla="*/ 0 w 4474"/>
                  <a:gd name="T3" fmla="*/ 894 h 894"/>
                  <a:gd name="T4" fmla="*/ 0 w 4474"/>
                  <a:gd name="T5" fmla="*/ 169 h 894"/>
                  <a:gd name="T6" fmla="*/ 0 w 4474"/>
                  <a:gd name="T7" fmla="*/ 169 h 894"/>
                  <a:gd name="T8" fmla="*/ 2224 w 4474"/>
                  <a:gd name="T9" fmla="*/ 0 h 894"/>
                  <a:gd name="T10" fmla="*/ 2224 w 4474"/>
                  <a:gd name="T11" fmla="*/ 0 h 894"/>
                  <a:gd name="T12" fmla="*/ 4474 w 4474"/>
                  <a:gd name="T13" fmla="*/ 169 h 894"/>
                  <a:gd name="T14" fmla="*/ 4474 w 4474"/>
                  <a:gd name="T15" fmla="*/ 894 h 8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74" h="894">
                    <a:moveTo>
                      <a:pt x="4474" y="894"/>
                    </a:moveTo>
                    <a:lnTo>
                      <a:pt x="0" y="894"/>
                    </a:lnTo>
                    <a:lnTo>
                      <a:pt x="0" y="169"/>
                    </a:lnTo>
                    <a:lnTo>
                      <a:pt x="0" y="169"/>
                    </a:lnTo>
                    <a:lnTo>
                      <a:pt x="2224" y="0"/>
                    </a:lnTo>
                    <a:lnTo>
                      <a:pt x="2224" y="0"/>
                    </a:lnTo>
                    <a:lnTo>
                      <a:pt x="4474" y="169"/>
                    </a:lnTo>
                    <a:lnTo>
                      <a:pt x="4474" y="894"/>
                    </a:lnTo>
                    <a:close/>
                  </a:path>
                </a:pathLst>
              </a:custGeom>
              <a:noFill/>
              <a:ln w="15875">
                <a:solidFill>
                  <a:schemeClr val="accent1"/>
                </a:solidFill>
                <a:prstDash val="solid"/>
                <a:round/>
              </a:ln>
            </p:spPr>
            <p:txBody>
              <a:bodyPr vert="horz" wrap="square" lIns="121920" tIns="60960" rIns="121920" bIns="60960" numCol="1" anchor="t" anchorCtr="0" compatLnSpc="1"/>
              <a:lstStyle/>
              <a:p>
                <a:endParaRPr lang="zh-CN" altLang="en-US" sz="2400"/>
              </a:p>
            </p:txBody>
          </p:sp>
        </p:grpSp>
        <p:sp>
          <p:nvSpPr>
            <p:cNvPr id="5" name="椭圆 4"/>
            <p:cNvSpPr/>
            <p:nvPr/>
          </p:nvSpPr>
          <p:spPr>
            <a:xfrm>
              <a:off x="8730" y="362"/>
              <a:ext cx="1313" cy="12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976" y="583"/>
              <a:ext cx="842" cy="822"/>
            </a:xfrm>
            <a:prstGeom prst="rect">
              <a:avLst/>
            </a:prstGeom>
            <a:noFill/>
          </p:spPr>
          <p:txBody>
            <a:bodyPr wrap="square" rtlCol="0">
              <a:spAutoFit/>
            </a:bodyPr>
            <a:lstStyle/>
            <a:p>
              <a:r>
                <a:rPr lang="zh-CN" altLang="en-US" sz="2800" b="1">
                  <a:solidFill>
                    <a:schemeClr val="bg1"/>
                  </a:solidFill>
                  <a:latin typeface="微软雅黑" panose="020B0503020204020204" charset="-122"/>
                  <a:ea typeface="微软雅黑" panose="020B0503020204020204" charset="-122"/>
                </a:rPr>
                <a:t>难</a:t>
              </a:r>
            </a:p>
          </p:txBody>
        </p:sp>
      </p:grpSp>
      <p:sp>
        <p:nvSpPr>
          <p:cNvPr id="3" name="rect"/>
          <p:cNvSpPr/>
          <p:nvPr>
            <p:custDataLst>
              <p:tags r:id="rId13"/>
            </p:custDataLst>
          </p:nvPr>
        </p:nvSpPr>
        <p:spPr>
          <a:xfrm>
            <a:off x="0" y="295656"/>
            <a:ext cx="196595" cy="637031"/>
          </a:xfrm>
          <a:prstGeom prst="rect">
            <a:avLst/>
          </a:prstGeom>
          <a:solidFill>
            <a:schemeClr val="accent1"/>
          </a:solidFill>
          <a:ln cap="flat">
            <a:solidFill>
              <a:schemeClr val="accent1"/>
            </a:solidFill>
            <a:prstDash val="solid"/>
            <a:miter lim="0"/>
          </a:ln>
        </p:spPr>
        <p:txBody>
          <a:bodyPr rtlCol="0"/>
          <a:lstStyle/>
          <a:p>
            <a:pPr algn="ctr"/>
            <a:endParaRPr lang="zh-CN" altLang="en-US"/>
          </a:p>
        </p:txBody>
      </p:sp>
    </p:spTree>
    <p:custDataLst>
      <p:tags r:id="rId2"/>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114854" y="3045204"/>
            <a:ext cx="3673475" cy="583565"/>
          </a:xfrm>
          <a:prstGeom prst="rect">
            <a:avLst/>
          </a:prstGeom>
          <a:noFill/>
        </p:spPr>
        <p:txBody>
          <a:bodyPr wrap="none" rtlCol="0">
            <a:spAutoFit/>
          </a:bodyPr>
          <a:lstStyle/>
          <a:p>
            <a:pPr algn="l"/>
            <a:r>
              <a:rPr lang="zh-CN" altLang="da-DK" sz="32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RCEP实验实训目标</a:t>
            </a:r>
            <a:endParaRPr lang="zh-CN" altLang="da-DK" sz="3200" b="1" u="sng" spc="-10" dirty="0">
              <a:ln w="6350" cap="flat" cmpd="sng">
                <a:solidFill>
                  <a:srgbClr val="595959">
                    <a:alpha val="100000"/>
                  </a:srgbClr>
                </a:solidFill>
                <a:prstDash val="solid"/>
                <a:miter lim="0"/>
              </a:ln>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custDataLst>
              <p:tags r:id="rId2"/>
            </p:custDataLst>
          </p:nvPr>
        </p:nvCxnSpPr>
        <p:spPr>
          <a:xfrm flipV="1">
            <a:off x="4256318" y="439880"/>
            <a:ext cx="2970767" cy="6176627"/>
          </a:xfrm>
          <a:prstGeom prst="line">
            <a:avLst/>
          </a:prstGeom>
          <a:ln>
            <a:solidFill>
              <a:schemeClr val="accent5">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2" name="任意多边形: 形状 22"/>
          <p:cNvSpPr/>
          <p:nvPr>
            <p:custDataLst>
              <p:tags r:id="rId3"/>
            </p:custDataLst>
          </p:nvPr>
        </p:nvSpPr>
        <p:spPr>
          <a:xfrm>
            <a:off x="4814472" y="1088390"/>
            <a:ext cx="2109458" cy="536425"/>
          </a:xfrm>
          <a:custGeom>
            <a:avLst/>
            <a:gdLst>
              <a:gd name="connsiteX0" fmla="*/ 0 w 3820563"/>
              <a:gd name="connsiteY0" fmla="*/ 970011 h 971550"/>
              <a:gd name="connsiteX1" fmla="*/ 3018 w 3820563"/>
              <a:gd name="connsiteY1" fmla="*/ 971550 h 971550"/>
              <a:gd name="connsiteX2" fmla="*/ 0 w 3820563"/>
              <a:gd name="connsiteY2" fmla="*/ 971550 h 971550"/>
              <a:gd name="connsiteX3" fmla="*/ 3018 w 3820563"/>
              <a:gd name="connsiteY3" fmla="*/ 0 h 971550"/>
              <a:gd name="connsiteX4" fmla="*/ 3820563 w 3820563"/>
              <a:gd name="connsiteY4" fmla="*/ 0 h 971550"/>
              <a:gd name="connsiteX5" fmla="*/ 3820563 w 3820563"/>
              <a:gd name="connsiteY5" fmla="*/ 37565 h 971550"/>
              <a:gd name="connsiteX6" fmla="*/ 3813622 w 3820563"/>
              <a:gd name="connsiteY6" fmla="*/ 8242 h 971550"/>
              <a:gd name="connsiteX7" fmla="*/ 3352864 w 3820563"/>
              <a:gd name="connsiteY7" fmla="*/ 971550 h 971550"/>
              <a:gd name="connsiteX8" fmla="*/ 3018 w 3820563"/>
              <a:gd name="connsiteY8" fmla="*/ 971550 h 971550"/>
              <a:gd name="connsiteX9" fmla="*/ 955518 w 3820563"/>
              <a:gd name="connsiteY9" fmla="*/ 485775 h 971550"/>
              <a:gd name="connsiteX10" fmla="*/ 0 w 3820563"/>
              <a:gd name="connsiteY10" fmla="*/ 0 h 971550"/>
              <a:gd name="connsiteX11" fmla="*/ 3018 w 3820563"/>
              <a:gd name="connsiteY11" fmla="*/ 0 h 971550"/>
              <a:gd name="connsiteX12" fmla="*/ 0 w 3820563"/>
              <a:gd name="connsiteY12" fmla="*/ 1539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20563" h="971550">
                <a:moveTo>
                  <a:pt x="0" y="970011"/>
                </a:moveTo>
                <a:lnTo>
                  <a:pt x="3018" y="971550"/>
                </a:lnTo>
                <a:lnTo>
                  <a:pt x="0" y="971550"/>
                </a:lnTo>
                <a:close/>
                <a:moveTo>
                  <a:pt x="3018" y="0"/>
                </a:moveTo>
                <a:lnTo>
                  <a:pt x="3820563" y="0"/>
                </a:lnTo>
                <a:lnTo>
                  <a:pt x="3820563" y="37565"/>
                </a:lnTo>
                <a:lnTo>
                  <a:pt x="3813622" y="8242"/>
                </a:lnTo>
                <a:lnTo>
                  <a:pt x="3352864" y="971550"/>
                </a:lnTo>
                <a:lnTo>
                  <a:pt x="3018" y="971550"/>
                </a:lnTo>
                <a:lnTo>
                  <a:pt x="955518" y="485775"/>
                </a:lnTo>
                <a:close/>
                <a:moveTo>
                  <a:pt x="0" y="0"/>
                </a:moveTo>
                <a:lnTo>
                  <a:pt x="3018" y="0"/>
                </a:lnTo>
                <a:lnTo>
                  <a:pt x="0" y="153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任意多边形: 形状 26"/>
          <p:cNvSpPr/>
          <p:nvPr>
            <p:custDataLst>
              <p:tags r:id="rId4"/>
            </p:custDataLst>
          </p:nvPr>
        </p:nvSpPr>
        <p:spPr>
          <a:xfrm>
            <a:off x="6532311" y="1370544"/>
            <a:ext cx="2154543" cy="536425"/>
          </a:xfrm>
          <a:custGeom>
            <a:avLst/>
            <a:gdLst>
              <a:gd name="connsiteX0" fmla="*/ 2154543 w 2154543"/>
              <a:gd name="connsiteY0" fmla="*/ 535575 h 536425"/>
              <a:gd name="connsiteX1" fmla="*/ 2154543 w 2154543"/>
              <a:gd name="connsiteY1" fmla="*/ 536425 h 536425"/>
              <a:gd name="connsiteX2" fmla="*/ 2152876 w 2154543"/>
              <a:gd name="connsiteY2" fmla="*/ 536425 h 536425"/>
              <a:gd name="connsiteX3" fmla="*/ 561920 w 2154543"/>
              <a:gd name="connsiteY3" fmla="*/ 10457 h 536425"/>
              <a:gd name="connsiteX4" fmla="*/ 560283 w 2154543"/>
              <a:gd name="connsiteY4" fmla="*/ 13824 h 536425"/>
              <a:gd name="connsiteX5" fmla="*/ 561920 w 2154543"/>
              <a:gd name="connsiteY5" fmla="*/ 20742 h 536425"/>
              <a:gd name="connsiteX6" fmla="*/ 2152876 w 2154543"/>
              <a:gd name="connsiteY6" fmla="*/ 0 h 536425"/>
              <a:gd name="connsiteX7" fmla="*/ 2154543 w 2154543"/>
              <a:gd name="connsiteY7" fmla="*/ 0 h 536425"/>
              <a:gd name="connsiteX8" fmla="*/ 2154543 w 2154543"/>
              <a:gd name="connsiteY8" fmla="*/ 850 h 536425"/>
              <a:gd name="connsiteX9" fmla="*/ 45085 w 2154543"/>
              <a:gd name="connsiteY9" fmla="*/ 0 h 536425"/>
              <a:gd name="connsiteX10" fmla="*/ 260847 w 2154543"/>
              <a:gd name="connsiteY10" fmla="*/ 0 h 536425"/>
              <a:gd name="connsiteX11" fmla="*/ 567005 w 2154543"/>
              <a:gd name="connsiteY11" fmla="*/ 0 h 536425"/>
              <a:gd name="connsiteX12" fmla="*/ 2152876 w 2154543"/>
              <a:gd name="connsiteY12" fmla="*/ 0 h 536425"/>
              <a:gd name="connsiteX13" fmla="*/ 1626970 w 2154543"/>
              <a:gd name="connsiteY13" fmla="*/ 268213 h 536425"/>
              <a:gd name="connsiteX14" fmla="*/ 2152876 w 2154543"/>
              <a:gd name="connsiteY14" fmla="*/ 536425 h 536425"/>
              <a:gd name="connsiteX15" fmla="*/ 306158 w 2154543"/>
              <a:gd name="connsiteY15" fmla="*/ 536425 h 536425"/>
              <a:gd name="connsiteX16" fmla="*/ 303688 w 2154543"/>
              <a:gd name="connsiteY16" fmla="*/ 536425 h 536425"/>
              <a:gd name="connsiteX17" fmla="*/ 0 w 2154543"/>
              <a:gd name="connsiteY17" fmla="*/ 536425 h 536425"/>
              <a:gd name="connsiteX18" fmla="*/ 260847 w 2154543"/>
              <a:gd name="connsiteY18" fmla="*/ 1 h 536425"/>
              <a:gd name="connsiteX19" fmla="*/ 45085 w 2154543"/>
              <a:gd name="connsiteY19" fmla="*/ 1 h 53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54543" h="536425">
                <a:moveTo>
                  <a:pt x="2154543" y="535575"/>
                </a:moveTo>
                <a:lnTo>
                  <a:pt x="2154543" y="536425"/>
                </a:lnTo>
                <a:lnTo>
                  <a:pt x="2152876" y="536425"/>
                </a:lnTo>
                <a:close/>
                <a:moveTo>
                  <a:pt x="561920" y="10457"/>
                </a:moveTo>
                <a:lnTo>
                  <a:pt x="560283" y="13824"/>
                </a:lnTo>
                <a:lnTo>
                  <a:pt x="561920" y="20742"/>
                </a:lnTo>
                <a:close/>
                <a:moveTo>
                  <a:pt x="2152876" y="0"/>
                </a:moveTo>
                <a:lnTo>
                  <a:pt x="2154543" y="0"/>
                </a:lnTo>
                <a:lnTo>
                  <a:pt x="2154543" y="850"/>
                </a:lnTo>
                <a:close/>
                <a:moveTo>
                  <a:pt x="45085" y="0"/>
                </a:moveTo>
                <a:lnTo>
                  <a:pt x="260847" y="0"/>
                </a:lnTo>
                <a:lnTo>
                  <a:pt x="567005" y="0"/>
                </a:lnTo>
                <a:lnTo>
                  <a:pt x="2152876" y="0"/>
                </a:lnTo>
                <a:lnTo>
                  <a:pt x="1626970" y="268213"/>
                </a:lnTo>
                <a:lnTo>
                  <a:pt x="2152876" y="536425"/>
                </a:lnTo>
                <a:lnTo>
                  <a:pt x="306158" y="536425"/>
                </a:lnTo>
                <a:lnTo>
                  <a:pt x="303688" y="536425"/>
                </a:lnTo>
                <a:lnTo>
                  <a:pt x="0" y="536425"/>
                </a:lnTo>
                <a:lnTo>
                  <a:pt x="260847" y="1"/>
                </a:lnTo>
                <a:lnTo>
                  <a:pt x="45085"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29"/>
          <p:cNvSpPr>
            <a:spLocks noEditPoints="1"/>
          </p:cNvSpPr>
          <p:nvPr>
            <p:custDataLst>
              <p:tags r:id="rId5"/>
            </p:custDataLst>
          </p:nvPr>
        </p:nvSpPr>
        <p:spPr bwMode="auto">
          <a:xfrm>
            <a:off x="7681331" y="2188466"/>
            <a:ext cx="119317" cy="247157"/>
          </a:xfrm>
          <a:custGeom>
            <a:avLst/>
            <a:gdLst>
              <a:gd name="T0" fmla="*/ 47 w 80"/>
              <a:gd name="T1" fmla="*/ 82 h 164"/>
              <a:gd name="T2" fmla="*/ 46 w 80"/>
              <a:gd name="T3" fmla="*/ 81 h 164"/>
              <a:gd name="T4" fmla="*/ 80 w 80"/>
              <a:gd name="T5" fmla="*/ 48 h 164"/>
              <a:gd name="T6" fmla="*/ 33 w 80"/>
              <a:gd name="T7" fmla="*/ 0 h 164"/>
              <a:gd name="T8" fmla="*/ 33 w 80"/>
              <a:gd name="T9" fmla="*/ 68 h 164"/>
              <a:gd name="T10" fmla="*/ 8 w 80"/>
              <a:gd name="T11" fmla="*/ 43 h 164"/>
              <a:gd name="T12" fmla="*/ 0 w 80"/>
              <a:gd name="T13" fmla="*/ 51 h 164"/>
              <a:gd name="T14" fmla="*/ 30 w 80"/>
              <a:gd name="T15" fmla="*/ 82 h 164"/>
              <a:gd name="T16" fmla="*/ 0 w 80"/>
              <a:gd name="T17" fmla="*/ 113 h 164"/>
              <a:gd name="T18" fmla="*/ 8 w 80"/>
              <a:gd name="T19" fmla="*/ 121 h 164"/>
              <a:gd name="T20" fmla="*/ 33 w 80"/>
              <a:gd name="T21" fmla="*/ 96 h 164"/>
              <a:gd name="T22" fmla="*/ 33 w 80"/>
              <a:gd name="T23" fmla="*/ 164 h 164"/>
              <a:gd name="T24" fmla="*/ 80 w 80"/>
              <a:gd name="T25" fmla="*/ 116 h 164"/>
              <a:gd name="T26" fmla="*/ 46 w 80"/>
              <a:gd name="T27" fmla="*/ 82 h 164"/>
              <a:gd name="T28" fmla="*/ 47 w 80"/>
              <a:gd name="T29" fmla="*/ 82 h 164"/>
              <a:gd name="T30" fmla="*/ 44 w 80"/>
              <a:gd name="T31" fmla="*/ 28 h 164"/>
              <a:gd name="T32" fmla="*/ 64 w 80"/>
              <a:gd name="T33" fmla="*/ 48 h 164"/>
              <a:gd name="T34" fmla="*/ 44 w 80"/>
              <a:gd name="T35" fmla="*/ 68 h 164"/>
              <a:gd name="T36" fmla="*/ 44 w 80"/>
              <a:gd name="T37" fmla="*/ 28 h 164"/>
              <a:gd name="T38" fmla="*/ 44 w 80"/>
              <a:gd name="T39" fmla="*/ 136 h 164"/>
              <a:gd name="T40" fmla="*/ 44 w 80"/>
              <a:gd name="T41" fmla="*/ 96 h 164"/>
              <a:gd name="T42" fmla="*/ 64 w 80"/>
              <a:gd name="T43" fmla="*/ 116 h 164"/>
              <a:gd name="T44" fmla="*/ 44 w 80"/>
              <a:gd name="T45" fmla="*/ 13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164">
                <a:moveTo>
                  <a:pt x="47" y="82"/>
                </a:moveTo>
                <a:lnTo>
                  <a:pt x="46" y="81"/>
                </a:lnTo>
                <a:lnTo>
                  <a:pt x="80" y="48"/>
                </a:lnTo>
                <a:lnTo>
                  <a:pt x="33" y="0"/>
                </a:lnTo>
                <a:lnTo>
                  <a:pt x="33" y="68"/>
                </a:lnTo>
                <a:lnTo>
                  <a:pt x="8" y="43"/>
                </a:lnTo>
                <a:lnTo>
                  <a:pt x="0" y="51"/>
                </a:lnTo>
                <a:lnTo>
                  <a:pt x="30" y="82"/>
                </a:lnTo>
                <a:lnTo>
                  <a:pt x="0" y="113"/>
                </a:lnTo>
                <a:lnTo>
                  <a:pt x="8" y="121"/>
                </a:lnTo>
                <a:lnTo>
                  <a:pt x="33" y="96"/>
                </a:lnTo>
                <a:lnTo>
                  <a:pt x="33" y="164"/>
                </a:lnTo>
                <a:lnTo>
                  <a:pt x="80" y="116"/>
                </a:lnTo>
                <a:lnTo>
                  <a:pt x="46" y="82"/>
                </a:lnTo>
                <a:lnTo>
                  <a:pt x="47" y="82"/>
                </a:lnTo>
                <a:close/>
                <a:moveTo>
                  <a:pt x="44" y="28"/>
                </a:moveTo>
                <a:lnTo>
                  <a:pt x="64" y="48"/>
                </a:lnTo>
                <a:lnTo>
                  <a:pt x="44" y="68"/>
                </a:lnTo>
                <a:lnTo>
                  <a:pt x="44" y="28"/>
                </a:lnTo>
                <a:close/>
                <a:moveTo>
                  <a:pt x="44" y="136"/>
                </a:moveTo>
                <a:lnTo>
                  <a:pt x="44" y="96"/>
                </a:lnTo>
                <a:lnTo>
                  <a:pt x="64" y="116"/>
                </a:lnTo>
                <a:lnTo>
                  <a:pt x="44" y="136"/>
                </a:lnTo>
                <a:close/>
              </a:path>
            </a:pathLst>
          </a:custGeom>
          <a:solidFill>
            <a:schemeClr val="bg1"/>
          </a:solidFill>
          <a:ln>
            <a:noFill/>
          </a:ln>
        </p:spPr>
        <p:txBody>
          <a:bodyPr lIns="82848" tIns="41424" rIns="82848" bIns="41424"/>
          <a:lstStyle/>
          <a:p>
            <a:pPr marL="0" marR="0" lvl="0" indent="0" algn="l" defTabSz="914400" rtl="0" eaLnBrk="1" latinLnBrk="0" hangingPunct="1">
              <a:spcBef>
                <a:spcPts val="0"/>
              </a:spcBef>
              <a:spcAft>
                <a:spcPts val="0"/>
              </a:spcAft>
              <a:buClrTx/>
              <a:buSzTx/>
              <a:buFontTx/>
              <a:buNone/>
            </a:pPr>
            <a:endParaRPr kumimoji="0" lang="zh-CN" altLang="en-US" sz="1630" b="0" i="0" u="none" strike="noStrike" kern="1200" cap="none" spc="0" normalizeH="0" baseline="0" noProof="0">
              <a:ln>
                <a:noFill/>
              </a:ln>
              <a:solidFill>
                <a:schemeClr val="accent1"/>
              </a:solidFill>
              <a:effectLst/>
              <a:uLnTx/>
              <a:uFillTx/>
            </a:endParaRPr>
          </a:p>
        </p:txBody>
      </p:sp>
      <p:sp>
        <p:nvSpPr>
          <p:cNvPr id="6" name="Freeform 352"/>
          <p:cNvSpPr>
            <a:spLocks noEditPoints="1"/>
          </p:cNvSpPr>
          <p:nvPr>
            <p:custDataLst>
              <p:tags r:id="rId6"/>
            </p:custDataLst>
          </p:nvPr>
        </p:nvSpPr>
        <p:spPr bwMode="auto">
          <a:xfrm>
            <a:off x="5390938" y="1219557"/>
            <a:ext cx="236929" cy="239684"/>
          </a:xfrm>
          <a:custGeom>
            <a:avLst/>
            <a:gdLst>
              <a:gd name="T0" fmla="*/ 81 w 163"/>
              <a:gd name="T1" fmla="*/ 0 h 164"/>
              <a:gd name="T2" fmla="*/ 0 w 163"/>
              <a:gd name="T3" fmla="*/ 23 h 164"/>
              <a:gd name="T4" fmla="*/ 0 w 163"/>
              <a:gd name="T5" fmla="*/ 23 h 164"/>
              <a:gd name="T6" fmla="*/ 0 w 163"/>
              <a:gd name="T7" fmla="*/ 142 h 164"/>
              <a:gd name="T8" fmla="*/ 81 w 163"/>
              <a:gd name="T9" fmla="*/ 164 h 164"/>
              <a:gd name="T10" fmla="*/ 163 w 163"/>
              <a:gd name="T11" fmla="*/ 142 h 164"/>
              <a:gd name="T12" fmla="*/ 163 w 163"/>
              <a:gd name="T13" fmla="*/ 23 h 164"/>
              <a:gd name="T14" fmla="*/ 81 w 163"/>
              <a:gd name="T15" fmla="*/ 0 h 164"/>
              <a:gd name="T16" fmla="*/ 74 w 163"/>
              <a:gd name="T17" fmla="*/ 148 h 164"/>
              <a:gd name="T18" fmla="*/ 13 w 163"/>
              <a:gd name="T19" fmla="*/ 131 h 164"/>
              <a:gd name="T20" fmla="*/ 13 w 163"/>
              <a:gd name="T21" fmla="*/ 43 h 164"/>
              <a:gd name="T22" fmla="*/ 74 w 163"/>
              <a:gd name="T23" fmla="*/ 60 h 164"/>
              <a:gd name="T24" fmla="*/ 74 w 163"/>
              <a:gd name="T25" fmla="*/ 148 h 164"/>
              <a:gd name="T26" fmla="*/ 81 w 163"/>
              <a:gd name="T27" fmla="*/ 48 h 164"/>
              <a:gd name="T28" fmla="*/ 22 w 163"/>
              <a:gd name="T29" fmla="*/ 32 h 164"/>
              <a:gd name="T30" fmla="*/ 81 w 163"/>
              <a:gd name="T31" fmla="*/ 15 h 164"/>
              <a:gd name="T32" fmla="*/ 141 w 163"/>
              <a:gd name="T33" fmla="*/ 32 h 164"/>
              <a:gd name="T34" fmla="*/ 81 w 163"/>
              <a:gd name="T35" fmla="*/ 48 h 164"/>
              <a:gd name="T36" fmla="*/ 149 w 163"/>
              <a:gd name="T37" fmla="*/ 131 h 164"/>
              <a:gd name="T38" fmla="*/ 88 w 163"/>
              <a:gd name="T39" fmla="*/ 148 h 164"/>
              <a:gd name="T40" fmla="*/ 88 w 163"/>
              <a:gd name="T41" fmla="*/ 60 h 164"/>
              <a:gd name="T42" fmla="*/ 149 w 163"/>
              <a:gd name="T43" fmla="*/ 43 h 164"/>
              <a:gd name="T44" fmla="*/ 149 w 163"/>
              <a:gd name="T45" fmla="*/ 1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3" h="164">
                <a:moveTo>
                  <a:pt x="81" y="0"/>
                </a:moveTo>
                <a:lnTo>
                  <a:pt x="0" y="23"/>
                </a:lnTo>
                <a:lnTo>
                  <a:pt x="0" y="23"/>
                </a:lnTo>
                <a:lnTo>
                  <a:pt x="0" y="142"/>
                </a:lnTo>
                <a:lnTo>
                  <a:pt x="81" y="164"/>
                </a:lnTo>
                <a:lnTo>
                  <a:pt x="163" y="142"/>
                </a:lnTo>
                <a:lnTo>
                  <a:pt x="163" y="23"/>
                </a:lnTo>
                <a:lnTo>
                  <a:pt x="81" y="0"/>
                </a:lnTo>
                <a:close/>
                <a:moveTo>
                  <a:pt x="74" y="148"/>
                </a:moveTo>
                <a:lnTo>
                  <a:pt x="13" y="131"/>
                </a:lnTo>
                <a:lnTo>
                  <a:pt x="13" y="43"/>
                </a:lnTo>
                <a:lnTo>
                  <a:pt x="74" y="60"/>
                </a:lnTo>
                <a:lnTo>
                  <a:pt x="74" y="148"/>
                </a:lnTo>
                <a:close/>
                <a:moveTo>
                  <a:pt x="81" y="48"/>
                </a:moveTo>
                <a:lnTo>
                  <a:pt x="22" y="32"/>
                </a:lnTo>
                <a:lnTo>
                  <a:pt x="81" y="15"/>
                </a:lnTo>
                <a:lnTo>
                  <a:pt x="141" y="32"/>
                </a:lnTo>
                <a:lnTo>
                  <a:pt x="81" y="48"/>
                </a:lnTo>
                <a:close/>
                <a:moveTo>
                  <a:pt x="149" y="131"/>
                </a:moveTo>
                <a:lnTo>
                  <a:pt x="88" y="148"/>
                </a:lnTo>
                <a:lnTo>
                  <a:pt x="88" y="60"/>
                </a:lnTo>
                <a:lnTo>
                  <a:pt x="149" y="43"/>
                </a:lnTo>
                <a:lnTo>
                  <a:pt x="149" y="131"/>
                </a:lnTo>
                <a:close/>
              </a:path>
            </a:pathLst>
          </a:custGeom>
          <a:solidFill>
            <a:schemeClr val="bg1"/>
          </a:solidFill>
          <a:ln>
            <a:noFill/>
          </a:ln>
        </p:spPr>
        <p:txBody>
          <a:bodyPr lIns="82848" tIns="41424" rIns="82848" bIns="41424"/>
          <a:lstStyle/>
          <a:p>
            <a:pPr marL="0" marR="0" lvl="0" indent="0" algn="l" defTabSz="914400" rtl="0" eaLnBrk="1" latinLnBrk="0" hangingPunct="1">
              <a:spcBef>
                <a:spcPts val="0"/>
              </a:spcBef>
              <a:spcAft>
                <a:spcPts val="0"/>
              </a:spcAft>
              <a:buClrTx/>
              <a:buSzTx/>
              <a:buFontTx/>
              <a:buNone/>
            </a:pPr>
            <a:endParaRPr kumimoji="0" lang="zh-CN" altLang="en-US" sz="1630" b="0" i="0" u="none" strike="noStrike" kern="1200" cap="none" spc="0" normalizeH="0" baseline="0" noProof="0">
              <a:ln>
                <a:noFill/>
              </a:ln>
              <a:solidFill>
                <a:schemeClr val="accent1"/>
              </a:solidFill>
              <a:effectLst/>
              <a:uLnTx/>
              <a:uFillTx/>
            </a:endParaRPr>
          </a:p>
        </p:txBody>
      </p:sp>
      <p:sp>
        <p:nvSpPr>
          <p:cNvPr id="8" name="文本框 7"/>
          <p:cNvSpPr txBox="1"/>
          <p:nvPr>
            <p:custDataLst>
              <p:tags r:id="rId7"/>
            </p:custDataLst>
          </p:nvPr>
        </p:nvSpPr>
        <p:spPr>
          <a:xfrm>
            <a:off x="5627867" y="1169862"/>
            <a:ext cx="1079431" cy="369332"/>
          </a:xfrm>
          <a:prstGeom prst="rect">
            <a:avLst/>
          </a:prstGeom>
          <a:noFill/>
        </p:spPr>
        <p:txBody>
          <a:bodyPr wrap="square" rtlCol="0">
            <a:normAutofit/>
          </a:bodyPr>
          <a:lstStyle/>
          <a:p>
            <a:pPr marL="0" indent="0" algn="ctr">
              <a:lnSpc>
                <a:spcPct val="100000"/>
              </a:lnSpc>
              <a:spcBef>
                <a:spcPts val="0"/>
              </a:spcBef>
              <a:spcAft>
                <a:spcPts val="0"/>
              </a:spcAft>
              <a:buSzPct val="100000"/>
            </a:pPr>
            <a:r>
              <a:rPr lang="zh-CN" altLang="en-US" b="1" dirty="0">
                <a:solidFill>
                  <a:sysClr val="window" lastClr="FFFFFF"/>
                </a:solidFill>
              </a:rPr>
              <a:t>远景</a:t>
            </a:r>
          </a:p>
        </p:txBody>
      </p:sp>
      <p:sp>
        <p:nvSpPr>
          <p:cNvPr id="9" name="文本框 8"/>
          <p:cNvSpPr txBox="1"/>
          <p:nvPr>
            <p:custDataLst>
              <p:tags r:id="rId8"/>
            </p:custDataLst>
          </p:nvPr>
        </p:nvSpPr>
        <p:spPr>
          <a:xfrm>
            <a:off x="6835590" y="1453008"/>
            <a:ext cx="1079431" cy="369332"/>
          </a:xfrm>
          <a:prstGeom prst="rect">
            <a:avLst/>
          </a:prstGeom>
          <a:noFill/>
        </p:spPr>
        <p:txBody>
          <a:bodyPr wrap="square" rtlCol="0">
            <a:normAutofit/>
          </a:bodyPr>
          <a:lstStyle/>
          <a:p>
            <a:pPr algn="ctr"/>
            <a:r>
              <a:rPr lang="zh-CN" altLang="en-US" b="1" dirty="0">
                <a:solidFill>
                  <a:schemeClr val="bg1"/>
                </a:solidFill>
              </a:rPr>
              <a:t>价值</a:t>
            </a:r>
          </a:p>
        </p:txBody>
      </p:sp>
      <p:sp>
        <p:nvSpPr>
          <p:cNvPr id="14" name="文本框 13"/>
          <p:cNvSpPr txBox="1"/>
          <p:nvPr/>
        </p:nvSpPr>
        <p:spPr>
          <a:xfrm>
            <a:off x="6628765" y="2326005"/>
            <a:ext cx="4872990" cy="1383665"/>
          </a:xfrm>
          <a:prstGeom prst="rect">
            <a:avLst/>
          </a:prstGeom>
          <a:noFill/>
        </p:spPr>
        <p:txBody>
          <a:bodyPr wrap="square" rtlCol="0" anchor="t">
            <a:spAutoFit/>
          </a:bodyPr>
          <a:lstStyle/>
          <a:p>
            <a:pPr marL="285750" indent="-285750" algn="l">
              <a:lnSpc>
                <a:spcPct val="200000"/>
              </a:lnSpc>
              <a:buFont typeface="Wingdings" panose="05000000000000000000" charset="0"/>
              <a:buChar char="ü"/>
            </a:pPr>
            <a:r>
              <a:rPr lang="zh-CN" altLang="en-US" sz="1400">
                <a:solidFill>
                  <a:schemeClr val="tx1"/>
                </a:solidFill>
                <a:latin typeface="微软雅黑" panose="020B0503020204020204" charset="-122"/>
                <a:ea typeface="微软雅黑" panose="020B0503020204020204" charset="-122"/>
                <a:sym typeface="+mn-ea"/>
              </a:rPr>
              <a:t>拓展专业知识及技能结构，增强毕业生竞争力</a:t>
            </a:r>
          </a:p>
          <a:p>
            <a:pPr marL="285750" indent="-285750" algn="l">
              <a:lnSpc>
                <a:spcPct val="200000"/>
              </a:lnSpc>
              <a:buFont typeface="Wingdings" panose="05000000000000000000" charset="0"/>
              <a:buChar char="ü"/>
            </a:pPr>
            <a:r>
              <a:rPr lang="zh-CN" altLang="en-US" sz="1400">
                <a:solidFill>
                  <a:schemeClr val="tx1"/>
                </a:solidFill>
                <a:latin typeface="微软雅黑" panose="020B0503020204020204" charset="-122"/>
                <a:ea typeface="微软雅黑" panose="020B0503020204020204" charset="-122"/>
                <a:sym typeface="+mn-ea"/>
              </a:rPr>
              <a:t>将岗位培训前置根据市场真实情况培养岗位技能</a:t>
            </a:r>
          </a:p>
          <a:p>
            <a:pPr marL="285750" indent="-285750" algn="l">
              <a:lnSpc>
                <a:spcPct val="200000"/>
              </a:lnSpc>
              <a:buFont typeface="Wingdings" panose="05000000000000000000" charset="0"/>
              <a:buChar char="ü"/>
            </a:pPr>
            <a:r>
              <a:rPr lang="zh-CN" altLang="en-US" sz="1400">
                <a:solidFill>
                  <a:schemeClr val="tx1"/>
                </a:solidFill>
                <a:latin typeface="微软雅黑" panose="020B0503020204020204" charset="-122"/>
                <a:ea typeface="微软雅黑" panose="020B0503020204020204" charset="-122"/>
                <a:sym typeface="+mn-ea"/>
              </a:rPr>
              <a:t>缩短毕业生到岗后培训时间</a:t>
            </a:r>
          </a:p>
        </p:txBody>
      </p:sp>
      <p:pic>
        <p:nvPicPr>
          <p:cNvPr id="15" name="图片 14"/>
          <p:cNvPicPr>
            <a:picLocks noChangeAspect="1"/>
          </p:cNvPicPr>
          <p:nvPr/>
        </p:nvPicPr>
        <p:blipFill>
          <a:blip r:embed="rId13"/>
          <a:srcRect b="23220"/>
          <a:stretch>
            <a:fillRect/>
          </a:stretch>
        </p:blipFill>
        <p:spPr>
          <a:xfrm>
            <a:off x="321310" y="1088390"/>
            <a:ext cx="4165600" cy="2227580"/>
          </a:xfrm>
          <a:prstGeom prst="rect">
            <a:avLst/>
          </a:prstGeom>
        </p:spPr>
      </p:pic>
      <p:sp>
        <p:nvSpPr>
          <p:cNvPr id="20" name="TextBox 49"/>
          <p:cNvSpPr txBox="1">
            <a:spLocks noChangeArrowheads="1"/>
          </p:cNvSpPr>
          <p:nvPr>
            <p:custDataLst>
              <p:tags r:id="rId9"/>
            </p:custDataLst>
          </p:nvPr>
        </p:nvSpPr>
        <p:spPr bwMode="auto">
          <a:xfrm>
            <a:off x="321310" y="3397250"/>
            <a:ext cx="4592955" cy="2199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bIns="0">
            <a:normAutofit fontScale="50000"/>
          </a:bodyPr>
          <a:lstStyle>
            <a:lvl1pPr>
              <a:defRPr sz="3200">
                <a:solidFill>
                  <a:srgbClr val="000000"/>
                </a:solidFill>
                <a:latin typeface="Calibri" panose="020F0502020204030204" charset="0"/>
                <a:ea typeface="宋体" panose="02010600030101010101" pitchFamily="2" charset="-122"/>
              </a:defRPr>
            </a:lvl1pPr>
            <a:lvl2pPr>
              <a:defRPr sz="2800">
                <a:solidFill>
                  <a:srgbClr val="000000"/>
                </a:solidFill>
                <a:latin typeface="Calibri" panose="020F0502020204030204" charset="0"/>
                <a:ea typeface="宋体" panose="02010600030101010101" pitchFamily="2" charset="-122"/>
              </a:defRPr>
            </a:lvl2pPr>
            <a:lvl3pPr>
              <a:defRPr sz="2400">
                <a:solidFill>
                  <a:srgbClr val="000000"/>
                </a:solidFill>
                <a:latin typeface="Calibri" panose="020F0502020204030204" charset="0"/>
                <a:ea typeface="宋体" panose="02010600030101010101" pitchFamily="2" charset="-122"/>
              </a:defRPr>
            </a:lvl3pPr>
            <a:lvl4pPr>
              <a:defRPr sz="2000">
                <a:solidFill>
                  <a:srgbClr val="000000"/>
                </a:solidFill>
                <a:latin typeface="Calibri" panose="020F0502020204030204" charset="0"/>
                <a:ea typeface="宋体" panose="02010600030101010101" pitchFamily="2" charset="-122"/>
              </a:defRPr>
            </a:lvl4pPr>
            <a:lvl5pPr>
              <a:defRPr sz="2000">
                <a:solidFill>
                  <a:srgbClr val="000000"/>
                </a:solidFill>
                <a:latin typeface="Calibri" panose="020F0502020204030204" charset="0"/>
                <a:ea typeface="宋体" panose="02010600030101010101" pitchFamily="2" charset="-122"/>
              </a:defRPr>
            </a:lvl5pPr>
            <a:lvl6pPr eaLnBrk="0" fontAlgn="base" hangingPunct="0">
              <a:spcAft>
                <a:spcPct val="0"/>
              </a:spcAft>
              <a:buChar char="»"/>
              <a:defRPr sz="2000">
                <a:solidFill>
                  <a:srgbClr val="000000"/>
                </a:solidFill>
                <a:latin typeface="Calibri" panose="020F0502020204030204" charset="0"/>
                <a:ea typeface="宋体" panose="02010600030101010101" pitchFamily="2" charset="-122"/>
              </a:defRPr>
            </a:lvl6pPr>
            <a:lvl7pPr eaLnBrk="0" fontAlgn="base" hangingPunct="0">
              <a:spcAft>
                <a:spcPct val="0"/>
              </a:spcAft>
              <a:buChar char="»"/>
              <a:defRPr sz="2000">
                <a:solidFill>
                  <a:srgbClr val="000000"/>
                </a:solidFill>
                <a:latin typeface="Calibri" panose="020F0502020204030204" charset="0"/>
                <a:ea typeface="宋体" panose="02010600030101010101" pitchFamily="2" charset="-122"/>
              </a:defRPr>
            </a:lvl7pPr>
            <a:lvl8pPr eaLnBrk="0" fontAlgn="base" hangingPunct="0">
              <a:spcAft>
                <a:spcPct val="0"/>
              </a:spcAft>
              <a:buChar char="»"/>
              <a:defRPr sz="2000">
                <a:solidFill>
                  <a:srgbClr val="000000"/>
                </a:solidFill>
                <a:latin typeface="Calibri" panose="020F0502020204030204" charset="0"/>
                <a:ea typeface="宋体" panose="02010600030101010101" pitchFamily="2" charset="-122"/>
              </a:defRPr>
            </a:lvl8pPr>
            <a:lvl9pPr eaLnBrk="0" fontAlgn="base" hangingPunct="0">
              <a:spcAft>
                <a:spcPct val="0"/>
              </a:spcAft>
              <a:buChar char="»"/>
              <a:defRPr sz="2000">
                <a:solidFill>
                  <a:srgbClr val="000000"/>
                </a:solidFill>
                <a:latin typeface="Calibri" panose="020F0502020204030204" charset="0"/>
                <a:ea typeface="宋体" panose="02010600030101010101" pitchFamily="2" charset="-122"/>
              </a:defRPr>
            </a:lvl9pPr>
          </a:lstStyle>
          <a:p>
            <a:pPr algn="l" defTabSz="1218565" fontAlgn="base">
              <a:lnSpc>
                <a:spcPct val="120000"/>
              </a:lnSpc>
              <a:spcBef>
                <a:spcPct val="0"/>
              </a:spcBef>
              <a:spcAft>
                <a:spcPct val="0"/>
              </a:spcAft>
            </a:pPr>
            <a:r>
              <a:rPr lang="en-US" altLang="zh-CN" sz="2665">
                <a:latin typeface="微软雅黑" panose="020B0503020204020204" charset="-122"/>
                <a:ea typeface="微软雅黑" panose="020B0503020204020204" charset="-122"/>
              </a:rPr>
              <a:t>（四）完善高层次应用型人才培养体系。</a:t>
            </a:r>
          </a:p>
          <a:p>
            <a:pPr algn="l" defTabSz="1218565" fontAlgn="base">
              <a:lnSpc>
                <a:spcPct val="120000"/>
              </a:lnSpc>
              <a:spcBef>
                <a:spcPct val="0"/>
              </a:spcBef>
              <a:spcAft>
                <a:spcPct val="0"/>
              </a:spcAft>
            </a:pPr>
            <a:r>
              <a:rPr lang="en-US" altLang="zh-CN" sz="2665">
                <a:latin typeface="微软雅黑" panose="020B0503020204020204" charset="-122"/>
                <a:ea typeface="微软雅黑" panose="020B0503020204020204" charset="-122"/>
              </a:rPr>
              <a:t>完善学历教育与培训并重的现代职业教育体系，畅通技术技能人才成长渠道。</a:t>
            </a:r>
            <a:r>
              <a:rPr lang="en-US" altLang="zh-CN" sz="2665" b="1">
                <a:solidFill>
                  <a:srgbClr val="FF0000"/>
                </a:solidFill>
                <a:latin typeface="微软雅黑" panose="020B0503020204020204" charset="-122"/>
                <a:ea typeface="微软雅黑" panose="020B0503020204020204" charset="-122"/>
              </a:rPr>
              <a:t>发展以职业需求为导向、以实践能力培养为重点、以产学研用结合为途径的专业学位研究生培养模式，加强专业学位硕士研究生培养。推动具备条件的普通本科高校向应用型转变，鼓励有条件的普通高校开办应用技术类型专业或课程。</a:t>
            </a:r>
            <a:r>
              <a:rPr lang="en-US" altLang="zh-CN" sz="2665">
                <a:latin typeface="微软雅黑" panose="020B0503020204020204" charset="-122"/>
                <a:ea typeface="微软雅黑" panose="020B0503020204020204" charset="-122"/>
              </a:rPr>
              <a:t>开展本科层次职业教育试点。</a:t>
            </a:r>
          </a:p>
        </p:txBody>
      </p:sp>
      <p:sp>
        <p:nvSpPr>
          <p:cNvPr id="22" name="文本框 21"/>
          <p:cNvSpPr txBox="1"/>
          <p:nvPr>
            <p:custDataLst>
              <p:tags r:id="rId10"/>
            </p:custDataLst>
          </p:nvPr>
        </p:nvSpPr>
        <p:spPr>
          <a:xfrm>
            <a:off x="349885" y="399415"/>
            <a:ext cx="5933440" cy="461645"/>
          </a:xfrm>
          <a:prstGeom prst="rect">
            <a:avLst/>
          </a:prstGeom>
          <a:noFill/>
          <a:ln>
            <a:noFill/>
          </a:ln>
        </p:spPr>
        <p:txBody>
          <a:bodyPr wrap="square" rtlCol="0" anchor="t">
            <a:noAutofit/>
          </a:bodyPr>
          <a:lstStyle/>
          <a:p>
            <a:pPr algn="l" defTabSz="914400">
              <a:lnSpc>
                <a:spcPct val="90000"/>
              </a:lnSpc>
              <a:buClrTx/>
              <a:buSzTx/>
              <a:buFontTx/>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RCEP实验实训目标</a:t>
            </a:r>
            <a:endParaRPr lang="zh-CN" altLang="en-US" sz="2800" b="1" dirty="0">
              <a:solidFill>
                <a:schemeClr val="tx1">
                  <a:lumMod val="75000"/>
                  <a:lumOff val="25000"/>
                </a:schemeClr>
              </a:solidFill>
              <a:latin typeface="微软雅黑" panose="020B0503020204020204" charset="-122"/>
              <a:ea typeface="微软雅黑" panose="020B0503020204020204" charset="-122"/>
              <a:cs typeface="+mj-cs"/>
              <a:sym typeface="微软雅黑" panose="020B0503020204020204" charset="-122"/>
            </a:endParaRPr>
          </a:p>
        </p:txBody>
      </p:sp>
      <p:sp>
        <p:nvSpPr>
          <p:cNvPr id="23" name="文本框 22"/>
          <p:cNvSpPr txBox="1"/>
          <p:nvPr/>
        </p:nvSpPr>
        <p:spPr>
          <a:xfrm>
            <a:off x="5208905" y="4314190"/>
            <a:ext cx="3606165" cy="2245360"/>
          </a:xfrm>
          <a:prstGeom prst="rect">
            <a:avLst/>
          </a:prstGeom>
          <a:noFill/>
        </p:spPr>
        <p:txBody>
          <a:bodyPr wrap="square" rtlCol="0" anchor="t">
            <a:spAutoFit/>
          </a:bodyPr>
          <a:lstStyle/>
          <a:p>
            <a:pPr marL="285750" indent="-285750" algn="l">
              <a:lnSpc>
                <a:spcPct val="200000"/>
              </a:lnSpc>
              <a:buFont typeface="Wingdings" panose="05000000000000000000" charset="0"/>
              <a:buChar char="ü"/>
            </a:pPr>
            <a:r>
              <a:rPr lang="zh-CN" altLang="en-US" sz="1400">
                <a:solidFill>
                  <a:schemeClr val="tx1"/>
                </a:solidFill>
                <a:latin typeface="微软雅黑" panose="020B0503020204020204" charset="-122"/>
                <a:ea typeface="微软雅黑" panose="020B0503020204020204" charset="-122"/>
                <a:sym typeface="+mn-ea"/>
              </a:rPr>
              <a:t>提高高校毕业生就业率</a:t>
            </a:r>
          </a:p>
          <a:p>
            <a:pPr marL="285750" indent="-285750" algn="l">
              <a:lnSpc>
                <a:spcPct val="200000"/>
              </a:lnSpc>
              <a:buFont typeface="Wingdings" panose="05000000000000000000" charset="0"/>
              <a:buChar char="ü"/>
            </a:pPr>
            <a:r>
              <a:rPr lang="zh-CN" altLang="en-US" sz="1400">
                <a:solidFill>
                  <a:schemeClr val="tx1"/>
                </a:solidFill>
                <a:latin typeface="微软雅黑" panose="020B0503020204020204" charset="-122"/>
                <a:ea typeface="微软雅黑" panose="020B0503020204020204" charset="-122"/>
                <a:sym typeface="+mn-ea"/>
              </a:rPr>
              <a:t>高质量完善复合型人才培养</a:t>
            </a:r>
          </a:p>
          <a:p>
            <a:pPr marL="285750" indent="-285750" algn="l">
              <a:lnSpc>
                <a:spcPct val="200000"/>
              </a:lnSpc>
              <a:buFont typeface="Wingdings" panose="05000000000000000000" charset="0"/>
              <a:buChar char="ü"/>
            </a:pPr>
            <a:r>
              <a:rPr lang="zh-CN" altLang="en-US" sz="1400">
                <a:solidFill>
                  <a:schemeClr val="tx1"/>
                </a:solidFill>
                <a:latin typeface="微软雅黑" panose="020B0503020204020204" charset="-122"/>
                <a:ea typeface="微软雅黑" panose="020B0503020204020204" charset="-122"/>
                <a:sym typeface="+mn-ea"/>
              </a:rPr>
              <a:t>提升新时代职业教育现代化水平，为促进经济社会发展和提高国家竞争力提供优质人才资源支撑。</a:t>
            </a:r>
          </a:p>
        </p:txBody>
      </p:sp>
      <p:sp>
        <p:nvSpPr>
          <p:cNvPr id="24" name="文本框 23" descr="7b0a2020202022776f7264617274223a20227b5c2269645c223a32353030323132342c5c227469645c223a31333534367d220a7d0a"/>
          <p:cNvSpPr txBox="1"/>
          <p:nvPr/>
        </p:nvSpPr>
        <p:spPr>
          <a:xfrm>
            <a:off x="6628765" y="2100580"/>
            <a:ext cx="1198880" cy="368300"/>
          </a:xfrm>
          <a:prstGeom prst="rect">
            <a:avLst/>
          </a:prstGeom>
          <a:noFill/>
          <a:ln>
            <a:noFill/>
          </a:ln>
        </p:spPr>
        <p:txBody>
          <a:bodyPr wrap="square" rtlCol="0">
            <a:spAutoFit/>
          </a:bodyPr>
          <a:lstStyle/>
          <a:p>
            <a:r>
              <a:rPr lang="zh-CN" altLang="en-US">
                <a:ln w="6600">
                  <a:solidFill>
                    <a:schemeClr val="accent2"/>
                  </a:solidFill>
                  <a:prstDash val="solid"/>
                </a:ln>
                <a:solidFill>
                  <a:srgbClr val="FFFFFF"/>
                </a:solidFill>
                <a:effectLst>
                  <a:outerShdw dist="38100" dir="2700000" algn="tl" rotWithShape="0">
                    <a:schemeClr val="accent2"/>
                  </a:outerShdw>
                </a:effectLst>
                <a:latin typeface="汉仪旗黑-105简" panose="00020600040101010101" charset="-122"/>
                <a:ea typeface="汉仪旗黑-105简" panose="00020600040101010101" charset="-122"/>
              </a:rPr>
              <a:t>学生</a:t>
            </a:r>
          </a:p>
        </p:txBody>
      </p:sp>
      <p:sp>
        <p:nvSpPr>
          <p:cNvPr id="25" name="文本框 24" descr="7b0a2020202022776f7264617274223a20227b5c2269645c223a32353030323132342c5c227469645c223a31333534367d220a7d0a"/>
          <p:cNvSpPr txBox="1"/>
          <p:nvPr/>
        </p:nvSpPr>
        <p:spPr>
          <a:xfrm>
            <a:off x="5628005" y="3954145"/>
            <a:ext cx="1198880" cy="368300"/>
          </a:xfrm>
          <a:prstGeom prst="rect">
            <a:avLst/>
          </a:prstGeom>
          <a:noFill/>
        </p:spPr>
        <p:txBody>
          <a:bodyPr wrap="square" rtlCol="0">
            <a:spAutoFit/>
          </a:bodyPr>
          <a:lstStyle/>
          <a:p>
            <a:r>
              <a:rPr lang="zh-CN" altLang="en-US">
                <a:ln w="6600">
                  <a:solidFill>
                    <a:schemeClr val="accent2"/>
                  </a:solidFill>
                  <a:prstDash val="solid"/>
                </a:ln>
                <a:solidFill>
                  <a:srgbClr val="FFFFFF"/>
                </a:solidFill>
                <a:effectLst>
                  <a:outerShdw dist="38100" dir="2700000" algn="tl" rotWithShape="0">
                    <a:schemeClr val="accent2"/>
                  </a:outerShdw>
                </a:effectLst>
                <a:latin typeface="汉仪旗黑-105简" panose="00020600040101010101" charset="-122"/>
                <a:ea typeface="汉仪旗黑-105简" panose="00020600040101010101" charset="-122"/>
              </a:rPr>
              <a:t>院校</a:t>
            </a:r>
          </a:p>
        </p:txBody>
      </p:sp>
      <p:sp>
        <p:nvSpPr>
          <p:cNvPr id="7" name="文本框 6"/>
          <p:cNvSpPr txBox="1"/>
          <p:nvPr/>
        </p:nvSpPr>
        <p:spPr>
          <a:xfrm>
            <a:off x="8663305" y="4314190"/>
            <a:ext cx="3241040" cy="1383665"/>
          </a:xfrm>
          <a:prstGeom prst="rect">
            <a:avLst/>
          </a:prstGeom>
          <a:noFill/>
        </p:spPr>
        <p:txBody>
          <a:bodyPr wrap="square" rtlCol="0" anchor="t">
            <a:spAutoFit/>
          </a:bodyPr>
          <a:lstStyle/>
          <a:p>
            <a:pPr marL="285750" indent="-285750" algn="l">
              <a:lnSpc>
                <a:spcPct val="200000"/>
              </a:lnSpc>
              <a:buFont typeface="Wingdings" panose="05000000000000000000" charset="0"/>
              <a:buChar char="ü"/>
            </a:pPr>
            <a:r>
              <a:rPr lang="zh-CN" altLang="en-US" sz="1400">
                <a:solidFill>
                  <a:schemeClr val="tx1"/>
                </a:solidFill>
                <a:latin typeface="微软雅黑" panose="020B0503020204020204" charset="-122"/>
                <a:ea typeface="微软雅黑" panose="020B0503020204020204" charset="-122"/>
                <a:sym typeface="+mn-ea"/>
              </a:rPr>
              <a:t>提高教师教学质量</a:t>
            </a:r>
          </a:p>
          <a:p>
            <a:pPr marL="285750" indent="-285750" algn="l">
              <a:lnSpc>
                <a:spcPct val="200000"/>
              </a:lnSpc>
              <a:buFont typeface="Wingdings" panose="05000000000000000000" charset="0"/>
              <a:buChar char="ü"/>
            </a:pPr>
            <a:r>
              <a:rPr lang="zh-CN" altLang="en-US" sz="1400">
                <a:solidFill>
                  <a:schemeClr val="tx1"/>
                </a:solidFill>
                <a:latin typeface="微软雅黑" panose="020B0503020204020204" charset="-122"/>
                <a:ea typeface="微软雅黑" panose="020B0503020204020204" charset="-122"/>
                <a:sym typeface="+mn-ea"/>
              </a:rPr>
              <a:t>帮助老师提升自身业务水平，与市场接轨</a:t>
            </a:r>
          </a:p>
        </p:txBody>
      </p:sp>
      <p:sp>
        <p:nvSpPr>
          <p:cNvPr id="10" name="文本框 9" descr="7b0a2020202022776f7264617274223a20227b5c2269645c223a32353030323132342c5c227469645c223a31333534367d220a7d0a"/>
          <p:cNvSpPr txBox="1"/>
          <p:nvPr/>
        </p:nvSpPr>
        <p:spPr>
          <a:xfrm>
            <a:off x="9082405" y="3954145"/>
            <a:ext cx="1198880" cy="368300"/>
          </a:xfrm>
          <a:prstGeom prst="rect">
            <a:avLst/>
          </a:prstGeom>
          <a:noFill/>
        </p:spPr>
        <p:txBody>
          <a:bodyPr wrap="square" rtlCol="0">
            <a:spAutoFit/>
          </a:bodyPr>
          <a:lstStyle/>
          <a:p>
            <a:r>
              <a:rPr lang="zh-CN" altLang="en-US">
                <a:ln w="6600">
                  <a:solidFill>
                    <a:schemeClr val="accent2"/>
                  </a:solidFill>
                  <a:prstDash val="solid"/>
                </a:ln>
                <a:solidFill>
                  <a:srgbClr val="FFFFFF"/>
                </a:solidFill>
                <a:effectLst>
                  <a:outerShdw dist="38100" dir="2700000" algn="tl" rotWithShape="0">
                    <a:schemeClr val="accent2"/>
                  </a:outerShdw>
                </a:effectLst>
                <a:latin typeface="汉仪旗黑-105简" panose="00020600040101010101" charset="-122"/>
                <a:ea typeface="汉仪旗黑-105简" panose="00020600040101010101" charset="-122"/>
              </a:rPr>
              <a:t>老师</a:t>
            </a:r>
          </a:p>
        </p:txBody>
      </p:sp>
      <p:sp>
        <p:nvSpPr>
          <p:cNvPr id="11" name="rect"/>
          <p:cNvSpPr/>
          <p:nvPr>
            <p:custDataLst>
              <p:tags r:id="rId11"/>
            </p:custDataLst>
          </p:nvPr>
        </p:nvSpPr>
        <p:spPr>
          <a:xfrm>
            <a:off x="0" y="295656"/>
            <a:ext cx="196595" cy="637031"/>
          </a:xfrm>
          <a:prstGeom prst="rect">
            <a:avLst/>
          </a:prstGeom>
          <a:solidFill>
            <a:schemeClr val="accent1"/>
          </a:solidFill>
          <a:ln cap="flat">
            <a:solidFill>
              <a:schemeClr val="accent1"/>
            </a:solidFill>
            <a:prstDash val="solid"/>
            <a:miter lim="0"/>
          </a:ln>
        </p:spPr>
        <p:txBody>
          <a:bodyPr rtlCol="0"/>
          <a:lstStyle/>
          <a:p>
            <a:pPr algn="ctr"/>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029324" y="2984167"/>
            <a:ext cx="5392189" cy="583565"/>
          </a:xfrm>
          <a:prstGeom prst="rect">
            <a:avLst/>
          </a:prstGeom>
          <a:noFill/>
        </p:spPr>
        <p:txBody>
          <a:bodyPr wrap="square">
            <a:spAutoFit/>
          </a:bodyPr>
          <a:lstStyle/>
          <a:p>
            <a:pPr marL="0" indent="0">
              <a:buNone/>
            </a:pPr>
            <a:r>
              <a:rPr lang="zh-CN" altLang="da-DK" sz="32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RCEP实验实训思路</a:t>
            </a:r>
            <a:endParaRPr lang="zh-CN" altLang="en-US" sz="3200" b="1" dirty="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29" name="picture 329"/>
          <p:cNvPicPr>
            <a:picLocks noChangeAspect="1"/>
          </p:cNvPicPr>
          <p:nvPr>
            <p:custDataLst>
              <p:tags r:id="rId2"/>
            </p:custDataLst>
          </p:nvPr>
        </p:nvPicPr>
        <p:blipFill>
          <a:blip r:embed="rId4"/>
          <a:stretch>
            <a:fillRect/>
          </a:stretch>
        </p:blipFill>
        <p:spPr>
          <a:xfrm rot="21600000">
            <a:off x="1882139" y="1313688"/>
            <a:ext cx="7690104" cy="4893563"/>
          </a:xfrm>
          <a:prstGeom prst="rect">
            <a:avLst/>
          </a:prstGeom>
        </p:spPr>
      </p:pic>
      <p:sp>
        <p:nvSpPr>
          <p:cNvPr id="330" name="textbox 330"/>
          <p:cNvSpPr/>
          <p:nvPr/>
        </p:nvSpPr>
        <p:spPr>
          <a:xfrm>
            <a:off x="7133081" y="4153586"/>
            <a:ext cx="1995170" cy="1282700"/>
          </a:xfrm>
          <a:prstGeom prst="rect">
            <a:avLst/>
          </a:prstGeom>
        </p:spPr>
        <p:txBody>
          <a:bodyPr vert="horz" wrap="square" lIns="0" tIns="0" rIns="0" bIns="0"/>
          <a:lstStyle/>
          <a:p>
            <a:pPr algn="l" rtl="0" eaLnBrk="0">
              <a:lnSpc>
                <a:spcPct val="86000"/>
              </a:lnSpc>
            </a:pPr>
            <a:endParaRPr lang="en-US" altLang="en-US" sz="100" dirty="0"/>
          </a:p>
          <a:p>
            <a:pPr marL="304800" algn="l" rtl="0" eaLnBrk="0">
              <a:lnSpc>
                <a:spcPct val="97000"/>
              </a:lnSpc>
            </a:pPr>
            <a:r>
              <a:rPr sz="18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实操仿真</a:t>
            </a:r>
            <a:endParaRPr lang="en-US" altLang="en-US" sz="1800" dirty="0"/>
          </a:p>
          <a:p>
            <a:pPr marL="530860" algn="l" rtl="0" eaLnBrk="0">
              <a:lnSpc>
                <a:spcPct val="97000"/>
              </a:lnSpc>
              <a:spcBef>
                <a:spcPts val="60"/>
              </a:spcBef>
            </a:pPr>
            <a:r>
              <a:rPr sz="18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应用</a:t>
            </a:r>
            <a:endParaRPr lang="en-US" altLang="en-US" sz="1800" dirty="0"/>
          </a:p>
          <a:p>
            <a:pPr marL="62230" algn="l" rtl="0" eaLnBrk="0">
              <a:lnSpc>
                <a:spcPct val="114000"/>
              </a:lnSpc>
              <a:spcBef>
                <a:spcPts val="750"/>
              </a:spcBef>
              <a:tabLst>
                <a:tab pos="175260" algn="l"/>
                <a:tab pos="175895" algn="l"/>
              </a:tabLst>
            </a:pPr>
            <a:r>
              <a:rPr sz="12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spc="7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仿真模拟系统(高校定制</a:t>
            </a:r>
            <a:r>
              <a:rPr sz="1200" spc="4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a:t>
            </a:r>
            <a:r>
              <a:rPr sz="12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模</a:t>
            </a:r>
            <a:r>
              <a:rPr sz="12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拟数据包</a:t>
            </a:r>
            <a:endParaRPr lang="en-US" altLang="en-US" sz="1200" dirty="0"/>
          </a:p>
          <a:p>
            <a:pPr marL="64770" algn="l" rtl="0" eaLnBrk="0">
              <a:lnSpc>
                <a:spcPct val="97000"/>
              </a:lnSpc>
              <a:spcBef>
                <a:spcPts val="215"/>
              </a:spcBef>
              <a:tabLst>
                <a:tab pos="175895" algn="l"/>
              </a:tabLst>
            </a:pPr>
            <a:r>
              <a:rPr sz="12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移动</a:t>
            </a:r>
            <a:r>
              <a:rPr sz="12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查询工具</a:t>
            </a:r>
            <a:endParaRPr lang="en-US" altLang="en-US" sz="1200" dirty="0"/>
          </a:p>
        </p:txBody>
      </p:sp>
      <p:grpSp>
        <p:nvGrpSpPr>
          <p:cNvPr id="46" name="group 46"/>
          <p:cNvGrpSpPr/>
          <p:nvPr/>
        </p:nvGrpSpPr>
        <p:grpSpPr>
          <a:xfrm rot="21600000">
            <a:off x="7148830" y="5327650"/>
            <a:ext cx="49276" cy="56896"/>
            <a:chOff x="0" y="0"/>
            <a:chExt cx="49276" cy="56896"/>
          </a:xfrm>
        </p:grpSpPr>
        <p:sp>
          <p:nvSpPr>
            <p:cNvPr id="331" name="path"/>
            <p:cNvSpPr/>
            <p:nvPr/>
          </p:nvSpPr>
          <p:spPr>
            <a:xfrm>
              <a:off x="6350" y="6350"/>
              <a:ext cx="36576" cy="44196"/>
            </a:xfrm>
            <a:custGeom>
              <a:avLst/>
              <a:gdLst/>
              <a:ahLst/>
              <a:cxnLst/>
              <a:rect l="0" t="0" r="0" b="0"/>
              <a:pathLst>
                <a:path w="57" h="69">
                  <a:moveTo>
                    <a:pt x="0" y="69"/>
                  </a:moveTo>
                  <a:lnTo>
                    <a:pt x="57" y="69"/>
                  </a:lnTo>
                  <a:lnTo>
                    <a:pt x="57" y="0"/>
                  </a:lnTo>
                  <a:lnTo>
                    <a:pt x="0" y="0"/>
                  </a:lnTo>
                  <a:lnTo>
                    <a:pt x="0" y="69"/>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332" name="path"/>
            <p:cNvSpPr/>
            <p:nvPr/>
          </p:nvSpPr>
          <p:spPr>
            <a:xfrm>
              <a:off x="0" y="0"/>
              <a:ext cx="49276" cy="56896"/>
            </a:xfrm>
            <a:custGeom>
              <a:avLst/>
              <a:gdLst/>
              <a:ahLst/>
              <a:cxnLst/>
              <a:rect l="0" t="0" r="0" b="0"/>
              <a:pathLst>
                <a:path w="77" h="89">
                  <a:moveTo>
                    <a:pt x="10" y="79"/>
                  </a:moveTo>
                  <a:lnTo>
                    <a:pt x="67" y="79"/>
                  </a:lnTo>
                  <a:lnTo>
                    <a:pt x="67" y="10"/>
                  </a:lnTo>
                  <a:lnTo>
                    <a:pt x="10" y="10"/>
                  </a:lnTo>
                  <a:lnTo>
                    <a:pt x="10" y="79"/>
                  </a:lnTo>
                  <a:close/>
                </a:path>
              </a:pathLst>
            </a:custGeom>
            <a:noFill/>
            <a:ln w="12700" cap="flat">
              <a:solidFill>
                <a:srgbClr val="FFFFFF">
                  <a:alpha val="100000"/>
                </a:srgbClr>
              </a:solidFill>
              <a:prstDash val="solid"/>
              <a:miter lim="1000000"/>
            </a:ln>
          </p:spPr>
          <p:txBody>
            <a:bodyPr rtlCol="0"/>
            <a:lstStyle/>
            <a:p>
              <a:pPr algn="ctr"/>
              <a:endParaRPr lang="zh-CN" altLang="en-US"/>
            </a:p>
          </p:txBody>
        </p:sp>
      </p:grpSp>
      <p:grpSp>
        <p:nvGrpSpPr>
          <p:cNvPr id="48" name="group 48"/>
          <p:cNvGrpSpPr/>
          <p:nvPr/>
        </p:nvGrpSpPr>
        <p:grpSpPr>
          <a:xfrm rot="21600000">
            <a:off x="7145781" y="5108194"/>
            <a:ext cx="49276" cy="56895"/>
            <a:chOff x="0" y="0"/>
            <a:chExt cx="49276" cy="56895"/>
          </a:xfrm>
        </p:grpSpPr>
        <p:sp>
          <p:nvSpPr>
            <p:cNvPr id="333" name="path"/>
            <p:cNvSpPr/>
            <p:nvPr/>
          </p:nvSpPr>
          <p:spPr>
            <a:xfrm>
              <a:off x="6350" y="6350"/>
              <a:ext cx="36576" cy="44195"/>
            </a:xfrm>
            <a:custGeom>
              <a:avLst/>
              <a:gdLst/>
              <a:ahLst/>
              <a:cxnLst/>
              <a:rect l="0" t="0" r="0" b="0"/>
              <a:pathLst>
                <a:path w="57" h="69">
                  <a:moveTo>
                    <a:pt x="0" y="69"/>
                  </a:moveTo>
                  <a:lnTo>
                    <a:pt x="57" y="69"/>
                  </a:lnTo>
                  <a:lnTo>
                    <a:pt x="57" y="0"/>
                  </a:lnTo>
                  <a:lnTo>
                    <a:pt x="0" y="0"/>
                  </a:lnTo>
                  <a:lnTo>
                    <a:pt x="0" y="69"/>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334" name="path"/>
            <p:cNvSpPr/>
            <p:nvPr/>
          </p:nvSpPr>
          <p:spPr>
            <a:xfrm>
              <a:off x="0" y="0"/>
              <a:ext cx="49276" cy="56895"/>
            </a:xfrm>
            <a:custGeom>
              <a:avLst/>
              <a:gdLst/>
              <a:ahLst/>
              <a:cxnLst/>
              <a:rect l="0" t="0" r="0" b="0"/>
              <a:pathLst>
                <a:path w="77" h="89">
                  <a:moveTo>
                    <a:pt x="10" y="79"/>
                  </a:moveTo>
                  <a:lnTo>
                    <a:pt x="67" y="79"/>
                  </a:lnTo>
                  <a:lnTo>
                    <a:pt x="67" y="10"/>
                  </a:lnTo>
                  <a:lnTo>
                    <a:pt x="10" y="10"/>
                  </a:lnTo>
                  <a:lnTo>
                    <a:pt x="10" y="79"/>
                  </a:lnTo>
                  <a:close/>
                </a:path>
              </a:pathLst>
            </a:custGeom>
            <a:noFill/>
            <a:ln w="12700" cap="flat">
              <a:solidFill>
                <a:srgbClr val="FFFFFF">
                  <a:alpha val="100000"/>
                </a:srgbClr>
              </a:solidFill>
              <a:prstDash val="solid"/>
              <a:miter lim="1000000"/>
            </a:ln>
          </p:spPr>
          <p:txBody>
            <a:bodyPr rtlCol="0"/>
            <a:lstStyle/>
            <a:p>
              <a:pPr algn="ctr"/>
              <a:endParaRPr lang="zh-CN" altLang="en-US"/>
            </a:p>
          </p:txBody>
        </p:sp>
      </p:grpSp>
      <p:grpSp>
        <p:nvGrpSpPr>
          <p:cNvPr id="50" name="group 50"/>
          <p:cNvGrpSpPr/>
          <p:nvPr/>
        </p:nvGrpSpPr>
        <p:grpSpPr>
          <a:xfrm rot="21600000">
            <a:off x="7145781" y="4888738"/>
            <a:ext cx="49276" cy="56895"/>
            <a:chOff x="0" y="0"/>
            <a:chExt cx="49276" cy="56895"/>
          </a:xfrm>
        </p:grpSpPr>
        <p:sp>
          <p:nvSpPr>
            <p:cNvPr id="335" name="path"/>
            <p:cNvSpPr/>
            <p:nvPr/>
          </p:nvSpPr>
          <p:spPr>
            <a:xfrm>
              <a:off x="6350" y="6350"/>
              <a:ext cx="36576" cy="44195"/>
            </a:xfrm>
            <a:custGeom>
              <a:avLst/>
              <a:gdLst/>
              <a:ahLst/>
              <a:cxnLst/>
              <a:rect l="0" t="0" r="0" b="0"/>
              <a:pathLst>
                <a:path w="57" h="69">
                  <a:moveTo>
                    <a:pt x="0" y="69"/>
                  </a:moveTo>
                  <a:lnTo>
                    <a:pt x="57" y="69"/>
                  </a:lnTo>
                  <a:lnTo>
                    <a:pt x="57" y="0"/>
                  </a:lnTo>
                  <a:lnTo>
                    <a:pt x="0" y="0"/>
                  </a:lnTo>
                  <a:lnTo>
                    <a:pt x="0" y="69"/>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336" name="path"/>
            <p:cNvSpPr/>
            <p:nvPr/>
          </p:nvSpPr>
          <p:spPr>
            <a:xfrm>
              <a:off x="0" y="0"/>
              <a:ext cx="49276" cy="56895"/>
            </a:xfrm>
            <a:custGeom>
              <a:avLst/>
              <a:gdLst/>
              <a:ahLst/>
              <a:cxnLst/>
              <a:rect l="0" t="0" r="0" b="0"/>
              <a:pathLst>
                <a:path w="77" h="89">
                  <a:moveTo>
                    <a:pt x="10" y="79"/>
                  </a:moveTo>
                  <a:lnTo>
                    <a:pt x="67" y="79"/>
                  </a:lnTo>
                  <a:lnTo>
                    <a:pt x="67" y="10"/>
                  </a:lnTo>
                  <a:lnTo>
                    <a:pt x="10" y="10"/>
                  </a:lnTo>
                  <a:lnTo>
                    <a:pt x="10" y="79"/>
                  </a:lnTo>
                  <a:close/>
                </a:path>
              </a:pathLst>
            </a:custGeom>
            <a:noFill/>
            <a:ln w="12700" cap="flat">
              <a:solidFill>
                <a:srgbClr val="FFFFFF">
                  <a:alpha val="100000"/>
                </a:srgbClr>
              </a:solidFill>
              <a:prstDash val="solid"/>
              <a:miter lim="1000000"/>
            </a:ln>
          </p:spPr>
          <p:txBody>
            <a:bodyPr rtlCol="0"/>
            <a:lstStyle/>
            <a:p>
              <a:pPr algn="ctr"/>
              <a:endParaRPr lang="zh-CN" altLang="en-US"/>
            </a:p>
          </p:txBody>
        </p:sp>
      </p:grpSp>
      <p:sp>
        <p:nvSpPr>
          <p:cNvPr id="337" name="textbox 337"/>
          <p:cNvSpPr/>
          <p:nvPr/>
        </p:nvSpPr>
        <p:spPr>
          <a:xfrm>
            <a:off x="2801874" y="4153586"/>
            <a:ext cx="1353819" cy="1656079"/>
          </a:xfrm>
          <a:prstGeom prst="rect">
            <a:avLst/>
          </a:prstGeom>
        </p:spPr>
        <p:txBody>
          <a:bodyPr vert="horz" wrap="square" lIns="0" tIns="0" rIns="0" bIns="0"/>
          <a:lstStyle/>
          <a:p>
            <a:pPr algn="l" rtl="0" eaLnBrk="0">
              <a:lnSpc>
                <a:spcPct val="87000"/>
              </a:lnSpc>
            </a:pPr>
            <a:endParaRPr lang="en-US" altLang="en-US" sz="100" dirty="0"/>
          </a:p>
          <a:p>
            <a:pPr marL="62865" algn="l" rtl="0" eaLnBrk="0">
              <a:lnSpc>
                <a:spcPct val="98000"/>
              </a:lnSpc>
            </a:pPr>
            <a:r>
              <a:rPr sz="18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行业</a:t>
            </a:r>
            <a:r>
              <a:rPr sz="18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重点</a:t>
            </a:r>
            <a:endParaRPr lang="en-US" altLang="en-US" sz="1800" dirty="0"/>
          </a:p>
          <a:p>
            <a:pPr marL="292735" algn="l" rtl="0" eaLnBrk="0">
              <a:lnSpc>
                <a:spcPct val="97000"/>
              </a:lnSpc>
              <a:spcBef>
                <a:spcPts val="50"/>
              </a:spcBef>
            </a:pPr>
            <a:r>
              <a:rPr sz="18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案例</a:t>
            </a:r>
            <a:endParaRPr lang="en-US" altLang="en-US" sz="1800" dirty="0"/>
          </a:p>
          <a:p>
            <a:pPr marL="62230" algn="l" rtl="0" eaLnBrk="0">
              <a:lnSpc>
                <a:spcPct val="98000"/>
              </a:lnSpc>
              <a:spcBef>
                <a:spcPts val="765"/>
              </a:spcBef>
              <a:tabLst>
                <a:tab pos="150495" algn="l"/>
              </a:tabLst>
            </a:pPr>
            <a:r>
              <a:rPr sz="12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spc="-10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生物医药、芯片</a:t>
            </a:r>
            <a:r>
              <a:rPr sz="1200" spc="-3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a:t>
            </a:r>
            <a:endParaRPr lang="en-US" altLang="en-US" sz="1200" dirty="0"/>
          </a:p>
          <a:p>
            <a:pPr marL="151130" indent="-635" algn="l" rtl="0" eaLnBrk="0">
              <a:lnSpc>
                <a:spcPct val="104000"/>
              </a:lnSpc>
              <a:spcBef>
                <a:spcPts val="200"/>
              </a:spcBef>
            </a:pPr>
            <a:r>
              <a:rPr sz="12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汽车</a:t>
            </a:r>
            <a:r>
              <a:rPr sz="12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零部件等重</a:t>
            </a:r>
            <a:r>
              <a:rPr sz="12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点行业</a:t>
            </a:r>
            <a:r>
              <a:rPr sz="12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案例实操</a:t>
            </a:r>
            <a:endParaRPr lang="en-US" altLang="en-US" sz="1200" dirty="0"/>
          </a:p>
          <a:p>
            <a:pPr marL="62230" algn="l" rtl="0" eaLnBrk="0">
              <a:lnSpc>
                <a:spcPct val="97000"/>
              </a:lnSpc>
              <a:spcBef>
                <a:spcPts val="200"/>
              </a:spcBef>
              <a:tabLst>
                <a:tab pos="156210" algn="l"/>
              </a:tabLst>
            </a:pPr>
            <a:r>
              <a:rPr sz="12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国际贸易谈判</a:t>
            </a:r>
            <a:r>
              <a:rPr sz="12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实</a:t>
            </a:r>
            <a:endParaRPr lang="en-US" altLang="en-US" sz="1200" dirty="0"/>
          </a:p>
          <a:p>
            <a:pPr marL="149860" algn="l" rtl="0" eaLnBrk="0">
              <a:lnSpc>
                <a:spcPct val="97000"/>
              </a:lnSpc>
              <a:spcBef>
                <a:spcPts val="205"/>
              </a:spcBef>
            </a:pPr>
            <a:r>
              <a:rPr sz="12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操案</a:t>
            </a:r>
            <a:r>
              <a:rPr sz="12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例</a:t>
            </a:r>
            <a:endParaRPr lang="en-US" altLang="en-US" sz="1200" dirty="0"/>
          </a:p>
        </p:txBody>
      </p:sp>
      <p:grpSp>
        <p:nvGrpSpPr>
          <p:cNvPr id="52" name="group 52"/>
          <p:cNvGrpSpPr/>
          <p:nvPr/>
        </p:nvGrpSpPr>
        <p:grpSpPr>
          <a:xfrm rot="21600000">
            <a:off x="2814574" y="5466333"/>
            <a:ext cx="49276" cy="47752"/>
            <a:chOff x="0" y="0"/>
            <a:chExt cx="49276" cy="47752"/>
          </a:xfrm>
        </p:grpSpPr>
        <p:sp>
          <p:nvSpPr>
            <p:cNvPr id="338" name="path"/>
            <p:cNvSpPr/>
            <p:nvPr/>
          </p:nvSpPr>
          <p:spPr>
            <a:xfrm>
              <a:off x="6350" y="6350"/>
              <a:ext cx="36576" cy="35052"/>
            </a:xfrm>
            <a:custGeom>
              <a:avLst/>
              <a:gdLst/>
              <a:ahLst/>
              <a:cxnLst/>
              <a:rect l="0" t="0" r="0" b="0"/>
              <a:pathLst>
                <a:path w="57" h="55">
                  <a:moveTo>
                    <a:pt x="0" y="55"/>
                  </a:moveTo>
                  <a:lnTo>
                    <a:pt x="57" y="55"/>
                  </a:lnTo>
                  <a:lnTo>
                    <a:pt x="57" y="0"/>
                  </a:lnTo>
                  <a:lnTo>
                    <a:pt x="0" y="0"/>
                  </a:lnTo>
                  <a:lnTo>
                    <a:pt x="0" y="55"/>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339" name="path"/>
            <p:cNvSpPr/>
            <p:nvPr/>
          </p:nvSpPr>
          <p:spPr>
            <a:xfrm>
              <a:off x="0" y="0"/>
              <a:ext cx="49276" cy="47752"/>
            </a:xfrm>
            <a:custGeom>
              <a:avLst/>
              <a:gdLst/>
              <a:ahLst/>
              <a:cxnLst/>
              <a:rect l="0" t="0" r="0" b="0"/>
              <a:pathLst>
                <a:path w="77" h="75">
                  <a:moveTo>
                    <a:pt x="10" y="65"/>
                  </a:moveTo>
                  <a:lnTo>
                    <a:pt x="67" y="65"/>
                  </a:lnTo>
                  <a:lnTo>
                    <a:pt x="67" y="10"/>
                  </a:lnTo>
                  <a:lnTo>
                    <a:pt x="10" y="10"/>
                  </a:lnTo>
                  <a:lnTo>
                    <a:pt x="10" y="65"/>
                  </a:lnTo>
                  <a:close/>
                </a:path>
              </a:pathLst>
            </a:custGeom>
            <a:noFill/>
            <a:ln w="12700" cap="flat">
              <a:solidFill>
                <a:srgbClr val="FFFFFF">
                  <a:alpha val="100000"/>
                </a:srgbClr>
              </a:solidFill>
              <a:prstDash val="solid"/>
              <a:miter lim="1000000"/>
            </a:ln>
          </p:spPr>
          <p:txBody>
            <a:bodyPr rtlCol="0"/>
            <a:lstStyle/>
            <a:p>
              <a:pPr algn="ctr"/>
              <a:endParaRPr lang="zh-CN" altLang="en-US"/>
            </a:p>
          </p:txBody>
        </p:sp>
      </p:grpSp>
      <p:grpSp>
        <p:nvGrpSpPr>
          <p:cNvPr id="54" name="group 54"/>
          <p:cNvGrpSpPr/>
          <p:nvPr/>
        </p:nvGrpSpPr>
        <p:grpSpPr>
          <a:xfrm rot="21600000">
            <a:off x="2814574" y="4868926"/>
            <a:ext cx="49276" cy="47751"/>
            <a:chOff x="0" y="0"/>
            <a:chExt cx="49276" cy="47751"/>
          </a:xfrm>
        </p:grpSpPr>
        <p:sp>
          <p:nvSpPr>
            <p:cNvPr id="340" name="path"/>
            <p:cNvSpPr/>
            <p:nvPr/>
          </p:nvSpPr>
          <p:spPr>
            <a:xfrm>
              <a:off x="6350" y="6350"/>
              <a:ext cx="36576" cy="35051"/>
            </a:xfrm>
            <a:custGeom>
              <a:avLst/>
              <a:gdLst/>
              <a:ahLst/>
              <a:cxnLst/>
              <a:rect l="0" t="0" r="0" b="0"/>
              <a:pathLst>
                <a:path w="57" h="55">
                  <a:moveTo>
                    <a:pt x="0" y="55"/>
                  </a:moveTo>
                  <a:lnTo>
                    <a:pt x="57" y="55"/>
                  </a:lnTo>
                  <a:lnTo>
                    <a:pt x="57" y="0"/>
                  </a:lnTo>
                  <a:lnTo>
                    <a:pt x="0" y="0"/>
                  </a:lnTo>
                  <a:lnTo>
                    <a:pt x="0" y="55"/>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341" name="path"/>
            <p:cNvSpPr/>
            <p:nvPr/>
          </p:nvSpPr>
          <p:spPr>
            <a:xfrm>
              <a:off x="0" y="0"/>
              <a:ext cx="49276" cy="47751"/>
            </a:xfrm>
            <a:custGeom>
              <a:avLst/>
              <a:gdLst/>
              <a:ahLst/>
              <a:cxnLst/>
              <a:rect l="0" t="0" r="0" b="0"/>
              <a:pathLst>
                <a:path w="77" h="75">
                  <a:moveTo>
                    <a:pt x="10" y="65"/>
                  </a:moveTo>
                  <a:lnTo>
                    <a:pt x="67" y="65"/>
                  </a:lnTo>
                  <a:lnTo>
                    <a:pt x="67" y="10"/>
                  </a:lnTo>
                  <a:lnTo>
                    <a:pt x="10" y="10"/>
                  </a:lnTo>
                  <a:lnTo>
                    <a:pt x="10" y="65"/>
                  </a:lnTo>
                  <a:close/>
                </a:path>
              </a:pathLst>
            </a:custGeom>
            <a:noFill/>
            <a:ln w="12700" cap="flat">
              <a:solidFill>
                <a:srgbClr val="FFFFFF">
                  <a:alpha val="100000"/>
                </a:srgbClr>
              </a:solidFill>
              <a:prstDash val="solid"/>
              <a:miter lim="1000000"/>
            </a:ln>
          </p:spPr>
          <p:txBody>
            <a:bodyPr rtlCol="0"/>
            <a:lstStyle/>
            <a:p>
              <a:pPr algn="ctr"/>
              <a:endParaRPr lang="zh-CN" altLang="en-US"/>
            </a:p>
          </p:txBody>
        </p:sp>
      </p:grpSp>
      <p:sp>
        <p:nvSpPr>
          <p:cNvPr id="342" name="textbox 342"/>
          <p:cNvSpPr/>
          <p:nvPr/>
        </p:nvSpPr>
        <p:spPr>
          <a:xfrm>
            <a:off x="2930222" y="1682722"/>
            <a:ext cx="1005906" cy="1340485"/>
          </a:xfrm>
          <a:prstGeom prst="rect">
            <a:avLst/>
          </a:prstGeom>
        </p:spPr>
        <p:txBody>
          <a:bodyPr vert="horz" wrap="square" lIns="0" tIns="0" rIns="0" bIns="0"/>
          <a:lstStyle/>
          <a:p>
            <a:pPr algn="l" rtl="0" eaLnBrk="0">
              <a:lnSpc>
                <a:spcPct val="79000"/>
              </a:lnSpc>
            </a:pPr>
            <a:endParaRPr lang="en-US" altLang="en-US" sz="100" dirty="0"/>
          </a:p>
          <a:p>
            <a:pPr marL="242570" indent="-229870" algn="l" rtl="0" eaLnBrk="0">
              <a:lnSpc>
                <a:spcPct val="99000"/>
              </a:lnSpc>
            </a:pPr>
            <a:r>
              <a:rPr sz="18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外贸</a:t>
            </a:r>
            <a:r>
              <a:rPr sz="18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课程</a:t>
            </a:r>
            <a:r>
              <a:rPr sz="18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8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拓展</a:t>
            </a:r>
            <a:endParaRPr lang="en-US" altLang="en-US" sz="1800" dirty="0"/>
          </a:p>
          <a:p>
            <a:pPr algn="l" rtl="0" eaLnBrk="0">
              <a:lnSpc>
                <a:spcPct val="100000"/>
              </a:lnSpc>
            </a:pPr>
            <a:endParaRPr lang="en-US" altLang="en-US" sz="1000" dirty="0"/>
          </a:p>
          <a:p>
            <a:pPr marL="122555" algn="l" rtl="0" eaLnBrk="0">
              <a:lnSpc>
                <a:spcPct val="113000"/>
              </a:lnSpc>
              <a:tabLst>
                <a:tab pos="125095" algn="l"/>
                <a:tab pos="212725" algn="l"/>
                <a:tab pos="219075" algn="l"/>
              </a:tabLst>
            </a:pPr>
            <a:r>
              <a:rPr sz="12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海关</a:t>
            </a:r>
            <a:r>
              <a:rPr sz="12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事务</a:t>
            </a:r>
            <a:r>
              <a:rPr sz="12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spc="-2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国际谈</a:t>
            </a:r>
            <a:r>
              <a:rPr sz="12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判</a:t>
            </a:r>
            <a:r>
              <a:rPr sz="12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en-US" altLang="zh-CN" sz="120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spc="70" dirty="0" err="1">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企业场</a:t>
            </a:r>
            <a:r>
              <a:rPr sz="1200" spc="40" dirty="0" err="1">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景</a:t>
            </a:r>
            <a:endParaRPr lang="en-US" altLang="en-US" sz="1200" dirty="0"/>
          </a:p>
        </p:txBody>
      </p:sp>
      <p:grpSp>
        <p:nvGrpSpPr>
          <p:cNvPr id="56" name="group 56"/>
          <p:cNvGrpSpPr/>
          <p:nvPr/>
        </p:nvGrpSpPr>
        <p:grpSpPr>
          <a:xfrm rot="21600000">
            <a:off x="3006597" y="2899917"/>
            <a:ext cx="49276" cy="49276"/>
            <a:chOff x="0" y="0"/>
            <a:chExt cx="49276" cy="49276"/>
          </a:xfrm>
        </p:grpSpPr>
        <p:sp>
          <p:nvSpPr>
            <p:cNvPr id="343" name="path"/>
            <p:cNvSpPr/>
            <p:nvPr/>
          </p:nvSpPr>
          <p:spPr>
            <a:xfrm>
              <a:off x="6350" y="6350"/>
              <a:ext cx="36576" cy="36576"/>
            </a:xfrm>
            <a:custGeom>
              <a:avLst/>
              <a:gdLst/>
              <a:ahLst/>
              <a:cxnLst/>
              <a:rect l="0" t="0" r="0" b="0"/>
              <a:pathLst>
                <a:path w="57" h="57">
                  <a:moveTo>
                    <a:pt x="0" y="57"/>
                  </a:moveTo>
                  <a:lnTo>
                    <a:pt x="57" y="57"/>
                  </a:lnTo>
                  <a:lnTo>
                    <a:pt x="57" y="0"/>
                  </a:lnTo>
                  <a:lnTo>
                    <a:pt x="0" y="0"/>
                  </a:lnTo>
                  <a:lnTo>
                    <a:pt x="0" y="57"/>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344" name="path"/>
            <p:cNvSpPr/>
            <p:nvPr/>
          </p:nvSpPr>
          <p:spPr>
            <a:xfrm>
              <a:off x="0" y="0"/>
              <a:ext cx="49276" cy="49276"/>
            </a:xfrm>
            <a:custGeom>
              <a:avLst/>
              <a:gdLst/>
              <a:ahLst/>
              <a:cxnLst/>
              <a:rect l="0" t="0" r="0" b="0"/>
              <a:pathLst>
                <a:path w="77" h="77">
                  <a:moveTo>
                    <a:pt x="10" y="67"/>
                  </a:moveTo>
                  <a:lnTo>
                    <a:pt x="67" y="67"/>
                  </a:lnTo>
                  <a:lnTo>
                    <a:pt x="67" y="10"/>
                  </a:lnTo>
                  <a:lnTo>
                    <a:pt x="10" y="10"/>
                  </a:lnTo>
                  <a:lnTo>
                    <a:pt x="10" y="67"/>
                  </a:lnTo>
                  <a:close/>
                </a:path>
              </a:pathLst>
            </a:custGeom>
            <a:noFill/>
            <a:ln w="12700" cap="flat">
              <a:solidFill>
                <a:srgbClr val="FFFFFF">
                  <a:alpha val="100000"/>
                </a:srgbClr>
              </a:solidFill>
              <a:prstDash val="solid"/>
              <a:miter lim="1000000"/>
            </a:ln>
          </p:spPr>
          <p:txBody>
            <a:bodyPr rtlCol="0"/>
            <a:lstStyle/>
            <a:p>
              <a:pPr algn="ctr"/>
              <a:endParaRPr lang="zh-CN" altLang="en-US"/>
            </a:p>
          </p:txBody>
        </p:sp>
      </p:grpSp>
      <p:grpSp>
        <p:nvGrpSpPr>
          <p:cNvPr id="58" name="group 58"/>
          <p:cNvGrpSpPr/>
          <p:nvPr/>
        </p:nvGrpSpPr>
        <p:grpSpPr>
          <a:xfrm rot="21600000">
            <a:off x="3003550" y="2713990"/>
            <a:ext cx="49276" cy="49276"/>
            <a:chOff x="0" y="0"/>
            <a:chExt cx="49276" cy="49276"/>
          </a:xfrm>
        </p:grpSpPr>
        <p:sp>
          <p:nvSpPr>
            <p:cNvPr id="345" name="path"/>
            <p:cNvSpPr/>
            <p:nvPr/>
          </p:nvSpPr>
          <p:spPr>
            <a:xfrm>
              <a:off x="6350" y="6350"/>
              <a:ext cx="36576" cy="36576"/>
            </a:xfrm>
            <a:custGeom>
              <a:avLst/>
              <a:gdLst/>
              <a:ahLst/>
              <a:cxnLst/>
              <a:rect l="0" t="0" r="0" b="0"/>
              <a:pathLst>
                <a:path w="57" h="57">
                  <a:moveTo>
                    <a:pt x="0" y="57"/>
                  </a:moveTo>
                  <a:lnTo>
                    <a:pt x="57" y="57"/>
                  </a:lnTo>
                  <a:lnTo>
                    <a:pt x="57" y="0"/>
                  </a:lnTo>
                  <a:lnTo>
                    <a:pt x="0" y="0"/>
                  </a:lnTo>
                  <a:lnTo>
                    <a:pt x="0" y="57"/>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346" name="path"/>
            <p:cNvSpPr/>
            <p:nvPr/>
          </p:nvSpPr>
          <p:spPr>
            <a:xfrm>
              <a:off x="0" y="0"/>
              <a:ext cx="49276" cy="49276"/>
            </a:xfrm>
            <a:custGeom>
              <a:avLst/>
              <a:gdLst/>
              <a:ahLst/>
              <a:cxnLst/>
              <a:rect l="0" t="0" r="0" b="0"/>
              <a:pathLst>
                <a:path w="77" h="77">
                  <a:moveTo>
                    <a:pt x="10" y="67"/>
                  </a:moveTo>
                  <a:lnTo>
                    <a:pt x="67" y="67"/>
                  </a:lnTo>
                  <a:lnTo>
                    <a:pt x="67" y="10"/>
                  </a:lnTo>
                  <a:lnTo>
                    <a:pt x="10" y="10"/>
                  </a:lnTo>
                  <a:lnTo>
                    <a:pt x="10" y="67"/>
                  </a:lnTo>
                  <a:close/>
                </a:path>
              </a:pathLst>
            </a:custGeom>
            <a:noFill/>
            <a:ln w="12700" cap="flat">
              <a:solidFill>
                <a:srgbClr val="FFFFFF">
                  <a:alpha val="100000"/>
                </a:srgbClr>
              </a:solidFill>
              <a:prstDash val="solid"/>
              <a:miter lim="1000000"/>
            </a:ln>
          </p:spPr>
          <p:txBody>
            <a:bodyPr rtlCol="0"/>
            <a:lstStyle/>
            <a:p>
              <a:pPr algn="ctr"/>
              <a:endParaRPr lang="zh-CN" altLang="en-US"/>
            </a:p>
          </p:txBody>
        </p:sp>
      </p:grpSp>
      <p:grpSp>
        <p:nvGrpSpPr>
          <p:cNvPr id="60" name="group 60"/>
          <p:cNvGrpSpPr/>
          <p:nvPr/>
        </p:nvGrpSpPr>
        <p:grpSpPr>
          <a:xfrm rot="21600000">
            <a:off x="3003550" y="2494534"/>
            <a:ext cx="49276" cy="47752"/>
            <a:chOff x="0" y="0"/>
            <a:chExt cx="49276" cy="47752"/>
          </a:xfrm>
        </p:grpSpPr>
        <p:sp>
          <p:nvSpPr>
            <p:cNvPr id="347" name="path"/>
            <p:cNvSpPr/>
            <p:nvPr/>
          </p:nvSpPr>
          <p:spPr>
            <a:xfrm>
              <a:off x="6350" y="6350"/>
              <a:ext cx="36576" cy="35052"/>
            </a:xfrm>
            <a:custGeom>
              <a:avLst/>
              <a:gdLst/>
              <a:ahLst/>
              <a:cxnLst/>
              <a:rect l="0" t="0" r="0" b="0"/>
              <a:pathLst>
                <a:path w="57" h="55">
                  <a:moveTo>
                    <a:pt x="0" y="55"/>
                  </a:moveTo>
                  <a:lnTo>
                    <a:pt x="57" y="55"/>
                  </a:lnTo>
                  <a:lnTo>
                    <a:pt x="57" y="0"/>
                  </a:lnTo>
                  <a:lnTo>
                    <a:pt x="0" y="0"/>
                  </a:lnTo>
                  <a:lnTo>
                    <a:pt x="0" y="55"/>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348" name="path"/>
            <p:cNvSpPr/>
            <p:nvPr/>
          </p:nvSpPr>
          <p:spPr>
            <a:xfrm>
              <a:off x="0" y="0"/>
              <a:ext cx="49276" cy="47752"/>
            </a:xfrm>
            <a:custGeom>
              <a:avLst/>
              <a:gdLst/>
              <a:ahLst/>
              <a:cxnLst/>
              <a:rect l="0" t="0" r="0" b="0"/>
              <a:pathLst>
                <a:path w="77" h="75">
                  <a:moveTo>
                    <a:pt x="10" y="65"/>
                  </a:moveTo>
                  <a:lnTo>
                    <a:pt x="67" y="65"/>
                  </a:lnTo>
                  <a:lnTo>
                    <a:pt x="67" y="10"/>
                  </a:lnTo>
                  <a:lnTo>
                    <a:pt x="10" y="10"/>
                  </a:lnTo>
                  <a:lnTo>
                    <a:pt x="10" y="65"/>
                  </a:lnTo>
                  <a:close/>
                </a:path>
              </a:pathLst>
            </a:custGeom>
            <a:noFill/>
            <a:ln w="12700" cap="flat">
              <a:solidFill>
                <a:srgbClr val="FFFFFF">
                  <a:alpha val="100000"/>
                </a:srgbClr>
              </a:solidFill>
              <a:prstDash val="solid"/>
              <a:miter lim="1000000"/>
            </a:ln>
          </p:spPr>
          <p:txBody>
            <a:bodyPr rtlCol="0"/>
            <a:lstStyle/>
            <a:p>
              <a:pPr algn="ctr"/>
              <a:endParaRPr lang="zh-CN" altLang="en-US"/>
            </a:p>
          </p:txBody>
        </p:sp>
      </p:grpSp>
      <p:sp>
        <p:nvSpPr>
          <p:cNvPr id="349" name="textbox 349"/>
          <p:cNvSpPr/>
          <p:nvPr/>
        </p:nvSpPr>
        <p:spPr>
          <a:xfrm>
            <a:off x="273050" y="433705"/>
            <a:ext cx="4244340" cy="438150"/>
          </a:xfrm>
          <a:prstGeom prst="rect">
            <a:avLst/>
          </a:prstGeom>
        </p:spPr>
        <p:txBody>
          <a:bodyPr vert="horz" wrap="square" lIns="0" tIns="0" rIns="0" bIns="0"/>
          <a:lstStyle/>
          <a:p>
            <a:pPr algn="l" rtl="0" eaLnBrk="0">
              <a:lnSpc>
                <a:spcPct val="92000"/>
              </a:lnSpc>
            </a:pPr>
            <a:endParaRPr lang="en-US" altLang="en-US" sz="100" dirty="0"/>
          </a:p>
          <a:p>
            <a:pPr marL="12700" algn="l" rtl="0" eaLnBrk="0">
              <a:lnSpc>
                <a:spcPct val="100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rPr>
              <a:t>（一）外贸实训课程打造</a:t>
            </a:r>
          </a:p>
        </p:txBody>
      </p:sp>
      <p:sp>
        <p:nvSpPr>
          <p:cNvPr id="350"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pic>
        <p:nvPicPr>
          <p:cNvPr id="351" name="picture 351"/>
          <p:cNvPicPr>
            <a:picLocks noChangeAspect="1"/>
          </p:cNvPicPr>
          <p:nvPr/>
        </p:nvPicPr>
        <p:blipFill>
          <a:blip r:embed="rId5"/>
          <a:stretch>
            <a:fillRect/>
          </a:stretch>
        </p:blipFill>
        <p:spPr>
          <a:xfrm rot="21600000">
            <a:off x="5236463" y="3165347"/>
            <a:ext cx="897635" cy="591312"/>
          </a:xfrm>
          <a:prstGeom prst="rect">
            <a:avLst/>
          </a:prstGeom>
        </p:spPr>
      </p:pic>
      <p:sp>
        <p:nvSpPr>
          <p:cNvPr id="353" name="textbox 353"/>
          <p:cNvSpPr/>
          <p:nvPr/>
        </p:nvSpPr>
        <p:spPr>
          <a:xfrm>
            <a:off x="7442326" y="1770049"/>
            <a:ext cx="934085" cy="567055"/>
          </a:xfrm>
          <a:prstGeom prst="rect">
            <a:avLst/>
          </a:prstGeom>
        </p:spPr>
        <p:txBody>
          <a:bodyPr vert="horz" wrap="square" lIns="0" tIns="0" rIns="0" bIns="0"/>
          <a:lstStyle/>
          <a:p>
            <a:pPr algn="l" rtl="0" eaLnBrk="0">
              <a:lnSpc>
                <a:spcPct val="71000"/>
              </a:lnSpc>
            </a:pPr>
            <a:endParaRPr lang="en-US" altLang="en-US" sz="100" dirty="0"/>
          </a:p>
          <a:p>
            <a:pPr marL="238760" indent="-226060" algn="l" rtl="0" eaLnBrk="0">
              <a:lnSpc>
                <a:spcPct val="99000"/>
              </a:lnSpc>
            </a:pPr>
            <a:r>
              <a:rPr sz="1800" spc="-2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专家</a:t>
            </a:r>
            <a:r>
              <a:rPr sz="18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老</a:t>
            </a:r>
            <a:r>
              <a:rPr sz="18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师</a:t>
            </a:r>
            <a:r>
              <a:rPr sz="18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8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授课</a:t>
            </a:r>
            <a:endParaRPr lang="en-US" altLang="en-US" sz="1800" dirty="0"/>
          </a:p>
        </p:txBody>
      </p:sp>
      <p:sp>
        <p:nvSpPr>
          <p:cNvPr id="354" name="textbox 354"/>
          <p:cNvSpPr/>
          <p:nvPr/>
        </p:nvSpPr>
        <p:spPr>
          <a:xfrm>
            <a:off x="7668869" y="2359863"/>
            <a:ext cx="633094" cy="612140"/>
          </a:xfrm>
          <a:prstGeom prst="rect">
            <a:avLst/>
          </a:prstGeom>
        </p:spPr>
        <p:txBody>
          <a:bodyPr vert="horz" wrap="square" lIns="0" tIns="0" rIns="0" bIns="0"/>
          <a:lstStyle/>
          <a:p>
            <a:pPr algn="l" rtl="0" eaLnBrk="0">
              <a:lnSpc>
                <a:spcPct val="79000"/>
              </a:lnSpc>
            </a:pPr>
            <a:endParaRPr lang="en-US" altLang="en-US" sz="100" dirty="0"/>
          </a:p>
          <a:p>
            <a:pPr marL="12700" algn="l" rtl="0" eaLnBrk="0">
              <a:lnSpc>
                <a:spcPct val="107000"/>
              </a:lnSpc>
            </a:pPr>
            <a:r>
              <a:rPr lang="zh-CN" sz="12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协会</a:t>
            </a:r>
            <a:r>
              <a:rPr sz="12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专家</a:t>
            </a:r>
            <a:r>
              <a:rPr sz="12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海关</a:t>
            </a:r>
            <a:r>
              <a:rPr sz="12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专家</a:t>
            </a:r>
            <a:r>
              <a:rPr sz="12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企业</a:t>
            </a:r>
            <a:r>
              <a:rPr sz="12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高管</a:t>
            </a:r>
            <a:endParaRPr lang="en-US" altLang="en-US" sz="1200" dirty="0"/>
          </a:p>
        </p:txBody>
      </p:sp>
      <p:sp>
        <p:nvSpPr>
          <p:cNvPr id="355" name="textbox 355"/>
          <p:cNvSpPr/>
          <p:nvPr/>
        </p:nvSpPr>
        <p:spPr>
          <a:xfrm>
            <a:off x="5221459" y="4054700"/>
            <a:ext cx="934085" cy="292734"/>
          </a:xfrm>
          <a:prstGeom prst="rect">
            <a:avLst/>
          </a:prstGeom>
        </p:spPr>
        <p:txBody>
          <a:bodyPr vert="horz" wrap="square" lIns="0" tIns="0" rIns="0" bIns="0"/>
          <a:lstStyle/>
          <a:p>
            <a:pPr algn="l" rtl="0" eaLnBrk="0">
              <a:lnSpc>
                <a:spcPct val="88000"/>
              </a:lnSpc>
            </a:pPr>
            <a:endParaRPr lang="en-US" altLang="en-US" sz="100" dirty="0"/>
          </a:p>
          <a:p>
            <a:pPr marL="12700" algn="l" rtl="0" eaLnBrk="0">
              <a:lnSpc>
                <a:spcPct val="97000"/>
              </a:lnSpc>
            </a:pPr>
            <a:r>
              <a:rPr sz="1800" spc="-1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实验实训</a:t>
            </a:r>
            <a:endParaRPr lang="en-US" altLang="en-US" sz="1800" dirty="0"/>
          </a:p>
        </p:txBody>
      </p:sp>
      <p:sp>
        <p:nvSpPr>
          <p:cNvPr id="356"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grpSp>
        <p:nvGrpSpPr>
          <p:cNvPr id="62" name="group 62"/>
          <p:cNvGrpSpPr/>
          <p:nvPr/>
        </p:nvGrpSpPr>
        <p:grpSpPr>
          <a:xfrm rot="21600000">
            <a:off x="7502397" y="2422906"/>
            <a:ext cx="55372" cy="477519"/>
            <a:chOff x="0" y="0"/>
            <a:chExt cx="55372" cy="477519"/>
          </a:xfrm>
        </p:grpSpPr>
        <p:sp>
          <p:nvSpPr>
            <p:cNvPr id="357" name="path"/>
            <p:cNvSpPr/>
            <p:nvPr/>
          </p:nvSpPr>
          <p:spPr>
            <a:xfrm>
              <a:off x="12446" y="6350"/>
              <a:ext cx="36576" cy="41147"/>
            </a:xfrm>
            <a:custGeom>
              <a:avLst/>
              <a:gdLst/>
              <a:ahLst/>
              <a:cxnLst/>
              <a:rect l="0" t="0" r="0" b="0"/>
              <a:pathLst>
                <a:path w="57" h="64">
                  <a:moveTo>
                    <a:pt x="0" y="64"/>
                  </a:moveTo>
                  <a:lnTo>
                    <a:pt x="57" y="64"/>
                  </a:lnTo>
                  <a:lnTo>
                    <a:pt x="57" y="0"/>
                  </a:lnTo>
                  <a:lnTo>
                    <a:pt x="0" y="0"/>
                  </a:lnTo>
                  <a:lnTo>
                    <a:pt x="0" y="64"/>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358" name="path"/>
            <p:cNvSpPr/>
            <p:nvPr/>
          </p:nvSpPr>
          <p:spPr>
            <a:xfrm>
              <a:off x="6096" y="0"/>
              <a:ext cx="49276" cy="53847"/>
            </a:xfrm>
            <a:custGeom>
              <a:avLst/>
              <a:gdLst/>
              <a:ahLst/>
              <a:cxnLst/>
              <a:rect l="0" t="0" r="0" b="0"/>
              <a:pathLst>
                <a:path w="77" h="84">
                  <a:moveTo>
                    <a:pt x="10" y="74"/>
                  </a:moveTo>
                  <a:lnTo>
                    <a:pt x="67" y="74"/>
                  </a:lnTo>
                  <a:lnTo>
                    <a:pt x="67" y="10"/>
                  </a:lnTo>
                  <a:lnTo>
                    <a:pt x="10" y="10"/>
                  </a:lnTo>
                  <a:lnTo>
                    <a:pt x="10" y="74"/>
                  </a:lnTo>
                  <a:close/>
                </a:path>
              </a:pathLst>
            </a:custGeom>
            <a:noFill/>
            <a:ln w="12700" cap="flat">
              <a:solidFill>
                <a:srgbClr val="FFFFFF">
                  <a:alpha val="100000"/>
                </a:srgbClr>
              </a:solidFill>
              <a:prstDash val="solid"/>
              <a:miter lim="1000000"/>
            </a:ln>
          </p:spPr>
          <p:txBody>
            <a:bodyPr rtlCol="0"/>
            <a:lstStyle/>
            <a:p>
              <a:pPr algn="ctr"/>
              <a:endParaRPr lang="zh-CN" altLang="en-US"/>
            </a:p>
          </p:txBody>
        </p:sp>
        <p:sp>
          <p:nvSpPr>
            <p:cNvPr id="359" name="path"/>
            <p:cNvSpPr/>
            <p:nvPr/>
          </p:nvSpPr>
          <p:spPr>
            <a:xfrm>
              <a:off x="9398" y="207517"/>
              <a:ext cx="35052" cy="42671"/>
            </a:xfrm>
            <a:custGeom>
              <a:avLst/>
              <a:gdLst/>
              <a:ahLst/>
              <a:cxnLst/>
              <a:rect l="0" t="0" r="0" b="0"/>
              <a:pathLst>
                <a:path w="55" h="67">
                  <a:moveTo>
                    <a:pt x="0" y="67"/>
                  </a:moveTo>
                  <a:lnTo>
                    <a:pt x="55" y="67"/>
                  </a:lnTo>
                  <a:lnTo>
                    <a:pt x="55" y="0"/>
                  </a:lnTo>
                  <a:lnTo>
                    <a:pt x="0" y="0"/>
                  </a:lnTo>
                  <a:lnTo>
                    <a:pt x="0" y="67"/>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360" name="path"/>
            <p:cNvSpPr/>
            <p:nvPr/>
          </p:nvSpPr>
          <p:spPr>
            <a:xfrm>
              <a:off x="3048" y="201167"/>
              <a:ext cx="47752" cy="55371"/>
            </a:xfrm>
            <a:custGeom>
              <a:avLst/>
              <a:gdLst/>
              <a:ahLst/>
              <a:cxnLst/>
              <a:rect l="0" t="0" r="0" b="0"/>
              <a:pathLst>
                <a:path w="75" h="87">
                  <a:moveTo>
                    <a:pt x="10" y="77"/>
                  </a:moveTo>
                  <a:lnTo>
                    <a:pt x="65" y="77"/>
                  </a:lnTo>
                  <a:lnTo>
                    <a:pt x="65" y="10"/>
                  </a:lnTo>
                  <a:lnTo>
                    <a:pt x="10" y="10"/>
                  </a:lnTo>
                  <a:lnTo>
                    <a:pt x="10" y="77"/>
                  </a:lnTo>
                  <a:close/>
                </a:path>
              </a:pathLst>
            </a:custGeom>
            <a:noFill/>
            <a:ln w="12700" cap="flat">
              <a:solidFill>
                <a:srgbClr val="FFFFFF">
                  <a:alpha val="100000"/>
                </a:srgbClr>
              </a:solidFill>
              <a:prstDash val="solid"/>
              <a:miter lim="1000000"/>
            </a:ln>
          </p:spPr>
          <p:txBody>
            <a:bodyPr rtlCol="0"/>
            <a:lstStyle/>
            <a:p>
              <a:pPr algn="ctr"/>
              <a:endParaRPr lang="zh-CN" altLang="en-US"/>
            </a:p>
          </p:txBody>
        </p:sp>
        <p:sp>
          <p:nvSpPr>
            <p:cNvPr id="361" name="path"/>
            <p:cNvSpPr/>
            <p:nvPr/>
          </p:nvSpPr>
          <p:spPr>
            <a:xfrm>
              <a:off x="6350" y="430021"/>
              <a:ext cx="35052" cy="41147"/>
            </a:xfrm>
            <a:custGeom>
              <a:avLst/>
              <a:gdLst/>
              <a:ahLst/>
              <a:cxnLst/>
              <a:rect l="0" t="0" r="0" b="0"/>
              <a:pathLst>
                <a:path w="55" h="64">
                  <a:moveTo>
                    <a:pt x="0" y="64"/>
                  </a:moveTo>
                  <a:lnTo>
                    <a:pt x="55" y="64"/>
                  </a:lnTo>
                  <a:lnTo>
                    <a:pt x="55" y="0"/>
                  </a:lnTo>
                  <a:lnTo>
                    <a:pt x="0" y="0"/>
                  </a:lnTo>
                  <a:lnTo>
                    <a:pt x="0" y="64"/>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362" name="path"/>
            <p:cNvSpPr/>
            <p:nvPr/>
          </p:nvSpPr>
          <p:spPr>
            <a:xfrm>
              <a:off x="0" y="423671"/>
              <a:ext cx="47752" cy="53847"/>
            </a:xfrm>
            <a:custGeom>
              <a:avLst/>
              <a:gdLst/>
              <a:ahLst/>
              <a:cxnLst/>
              <a:rect l="0" t="0" r="0" b="0"/>
              <a:pathLst>
                <a:path w="75" h="84">
                  <a:moveTo>
                    <a:pt x="10" y="74"/>
                  </a:moveTo>
                  <a:lnTo>
                    <a:pt x="65" y="74"/>
                  </a:lnTo>
                  <a:lnTo>
                    <a:pt x="65" y="10"/>
                  </a:lnTo>
                  <a:lnTo>
                    <a:pt x="10" y="10"/>
                  </a:lnTo>
                  <a:lnTo>
                    <a:pt x="10" y="74"/>
                  </a:lnTo>
                  <a:close/>
                </a:path>
              </a:pathLst>
            </a:custGeom>
            <a:noFill/>
            <a:ln w="12700" cap="flat">
              <a:solidFill>
                <a:srgbClr val="FFFFFF">
                  <a:alpha val="100000"/>
                </a:srgbClr>
              </a:solidFill>
              <a:prstDash val="solid"/>
              <a:miter lim="1000000"/>
            </a:ln>
          </p:spPr>
          <p:txBody>
            <a:bodyPr rtlCol="0"/>
            <a:lstStyle/>
            <a:p>
              <a:pPr algn="ctr"/>
              <a:endParaRPr lang="zh-CN" altLang="en-US"/>
            </a:p>
          </p:txBody>
        </p:sp>
      </p:gr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
          <p:cNvSpPr/>
          <p:nvPr>
            <p:custDataLst>
              <p:tags r:id="rId1"/>
            </p:custDataLst>
          </p:nvPr>
        </p:nvSpPr>
        <p:spPr>
          <a:xfrm>
            <a:off x="0" y="295656"/>
            <a:ext cx="196595" cy="637031"/>
          </a:xfrm>
          <a:prstGeom prst="rect">
            <a:avLst/>
          </a:prstGeom>
          <a:solidFill>
            <a:schemeClr val="accent1"/>
          </a:solidFill>
          <a:ln cap="flat">
            <a:solidFill>
              <a:schemeClr val="accent1"/>
            </a:solidFill>
            <a:prstDash val="solid"/>
            <a:miter lim="0"/>
          </a:ln>
        </p:spPr>
        <p:txBody>
          <a:bodyPr rtlCol="0"/>
          <a:lstStyle/>
          <a:p>
            <a:pPr algn="ctr"/>
            <a:endParaRPr lang="zh-CN" altLang="en-US"/>
          </a:p>
        </p:txBody>
      </p:sp>
      <p:sp>
        <p:nvSpPr>
          <p:cNvPr id="2" name="文本框 1"/>
          <p:cNvSpPr txBox="1"/>
          <p:nvPr/>
        </p:nvSpPr>
        <p:spPr>
          <a:xfrm>
            <a:off x="217170" y="384175"/>
            <a:ext cx="6096000" cy="521970"/>
          </a:xfrm>
          <a:prstGeom prst="rect">
            <a:avLst/>
          </a:prstGeom>
          <a:noFill/>
        </p:spPr>
        <p:txBody>
          <a:bodyPr wrap="square" rtlCol="0" anchor="t">
            <a:spAutoFit/>
          </a:bodyPr>
          <a:lstStyle/>
          <a:p>
            <a:r>
              <a:rPr lang="zh-CN" sz="2800" spc="-10" dirty="0">
                <a:ln w="6350"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sym typeface="+mn-ea"/>
              </a:rPr>
              <a:t>（二）</a:t>
            </a: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RCEP实验实训课程</a:t>
            </a:r>
          </a:p>
        </p:txBody>
      </p:sp>
      <p:sp>
        <p:nvSpPr>
          <p:cNvPr id="781" name="rect"/>
          <p:cNvSpPr/>
          <p:nvPr>
            <p:custDataLst>
              <p:tags r:id="rId2"/>
            </p:custDataLst>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18" name="矩形 17"/>
          <p:cNvSpPr/>
          <p:nvPr/>
        </p:nvSpPr>
        <p:spPr>
          <a:xfrm>
            <a:off x="598170" y="1128395"/>
            <a:ext cx="2505710" cy="46831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custDataLst>
              <p:tags r:id="rId3"/>
            </p:custDataLst>
          </p:nvPr>
        </p:nvSpPr>
        <p:spPr>
          <a:xfrm>
            <a:off x="3576955" y="1087755"/>
            <a:ext cx="7654925" cy="472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98170" y="5911215"/>
            <a:ext cx="10633710" cy="6242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98170" y="1219835"/>
            <a:ext cx="2343150" cy="368300"/>
          </a:xfrm>
          <a:prstGeom prst="rect">
            <a:avLst/>
          </a:prstGeom>
          <a:noFill/>
        </p:spPr>
        <p:txBody>
          <a:bodyPr wrap="square" rtlCol="0">
            <a:spAutoFit/>
          </a:bodyPr>
          <a:lstStyle/>
          <a:p>
            <a:pPr algn="ctr"/>
            <a:r>
              <a:rPr lang="en-US" altLang="zh-CN" b="1"/>
              <a:t>RCEP</a:t>
            </a:r>
            <a:r>
              <a:rPr lang="zh-CN" altLang="en-US" b="1"/>
              <a:t>理论课程</a:t>
            </a:r>
          </a:p>
        </p:txBody>
      </p:sp>
      <p:sp>
        <p:nvSpPr>
          <p:cNvPr id="32" name="文本框 31"/>
          <p:cNvSpPr txBox="1"/>
          <p:nvPr/>
        </p:nvSpPr>
        <p:spPr>
          <a:xfrm>
            <a:off x="5963285" y="1249045"/>
            <a:ext cx="3834130" cy="368300"/>
          </a:xfrm>
          <a:prstGeom prst="rect">
            <a:avLst/>
          </a:prstGeom>
          <a:noFill/>
        </p:spPr>
        <p:txBody>
          <a:bodyPr wrap="square" rtlCol="0">
            <a:spAutoFit/>
          </a:bodyPr>
          <a:lstStyle/>
          <a:p>
            <a:r>
              <a:rPr lang="zh-CN" altLang="en-US" b="1"/>
              <a:t>RCEP实验实训系统</a:t>
            </a:r>
          </a:p>
        </p:txBody>
      </p:sp>
      <p:sp>
        <p:nvSpPr>
          <p:cNvPr id="33" name="矩形 32"/>
          <p:cNvSpPr/>
          <p:nvPr/>
        </p:nvSpPr>
        <p:spPr>
          <a:xfrm>
            <a:off x="3823335" y="1783080"/>
            <a:ext cx="1947545" cy="37655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custDataLst>
              <p:tags r:id="rId4"/>
            </p:custDataLst>
          </p:nvPr>
        </p:nvSpPr>
        <p:spPr>
          <a:xfrm>
            <a:off x="6397625" y="1783080"/>
            <a:ext cx="4258310" cy="37655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3910965" y="1868170"/>
            <a:ext cx="1975485" cy="319405"/>
          </a:xfrm>
          <a:prstGeom prst="rect">
            <a:avLst/>
          </a:prstGeom>
          <a:noFill/>
        </p:spPr>
        <p:txBody>
          <a:bodyPr wrap="square" rtlCol="0">
            <a:noAutofit/>
          </a:bodyPr>
          <a:lstStyle/>
          <a:p>
            <a:r>
              <a:rPr lang="zh-CN" altLang="en-US" sz="1200" b="1"/>
              <a:t>RCEP实验实训移动助手</a:t>
            </a:r>
          </a:p>
        </p:txBody>
      </p:sp>
      <p:sp>
        <p:nvSpPr>
          <p:cNvPr id="36" name="textbox 148"/>
          <p:cNvSpPr/>
          <p:nvPr>
            <p:custDataLst>
              <p:tags r:id="rId5"/>
            </p:custDataLst>
          </p:nvPr>
        </p:nvSpPr>
        <p:spPr>
          <a:xfrm>
            <a:off x="3993515" y="223583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FTA查询</a:t>
            </a:r>
          </a:p>
        </p:txBody>
      </p:sp>
      <p:sp>
        <p:nvSpPr>
          <p:cNvPr id="37" name="textbox 148"/>
          <p:cNvSpPr/>
          <p:nvPr>
            <p:custDataLst>
              <p:tags r:id="rId6"/>
            </p:custDataLst>
          </p:nvPr>
        </p:nvSpPr>
        <p:spPr>
          <a:xfrm>
            <a:off x="3993515" y="255714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税率税则查询</a:t>
            </a:r>
          </a:p>
        </p:txBody>
      </p:sp>
      <p:sp>
        <p:nvSpPr>
          <p:cNvPr id="38" name="textbox 148"/>
          <p:cNvSpPr/>
          <p:nvPr>
            <p:custDataLst>
              <p:tags r:id="rId7"/>
            </p:custDataLst>
          </p:nvPr>
        </p:nvSpPr>
        <p:spPr>
          <a:xfrm>
            <a:off x="3993515" y="287845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RCEP原产地规则</a:t>
            </a:r>
          </a:p>
        </p:txBody>
      </p:sp>
      <p:sp>
        <p:nvSpPr>
          <p:cNvPr id="39" name="textbox 148"/>
          <p:cNvSpPr/>
          <p:nvPr>
            <p:custDataLst>
              <p:tags r:id="rId8"/>
            </p:custDataLst>
          </p:nvPr>
        </p:nvSpPr>
        <p:spPr>
          <a:xfrm>
            <a:off x="3993515" y="319976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涉证涉检</a:t>
            </a:r>
          </a:p>
        </p:txBody>
      </p:sp>
      <p:sp>
        <p:nvSpPr>
          <p:cNvPr id="40" name="textbox 148"/>
          <p:cNvSpPr/>
          <p:nvPr>
            <p:custDataLst>
              <p:tags r:id="rId9"/>
            </p:custDataLst>
          </p:nvPr>
        </p:nvSpPr>
        <p:spPr>
          <a:xfrm>
            <a:off x="3993515" y="352107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中美加征信息</a:t>
            </a:r>
          </a:p>
        </p:txBody>
      </p:sp>
      <p:sp>
        <p:nvSpPr>
          <p:cNvPr id="41" name="textbox 148"/>
          <p:cNvSpPr/>
          <p:nvPr>
            <p:custDataLst>
              <p:tags r:id="rId10"/>
            </p:custDataLst>
          </p:nvPr>
        </p:nvSpPr>
        <p:spPr>
          <a:xfrm>
            <a:off x="3993515" y="384238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反倾销反补贴信息</a:t>
            </a:r>
          </a:p>
        </p:txBody>
      </p:sp>
      <p:sp>
        <p:nvSpPr>
          <p:cNvPr id="42" name="textbox 148"/>
          <p:cNvSpPr/>
          <p:nvPr>
            <p:custDataLst>
              <p:tags r:id="rId11"/>
            </p:custDataLst>
          </p:nvPr>
        </p:nvSpPr>
        <p:spPr>
          <a:xfrm>
            <a:off x="3993515" y="416369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CIQ编码信息</a:t>
            </a:r>
          </a:p>
        </p:txBody>
      </p:sp>
      <p:sp>
        <p:nvSpPr>
          <p:cNvPr id="43" name="textbox 148"/>
          <p:cNvSpPr/>
          <p:nvPr>
            <p:custDataLst>
              <p:tags r:id="rId12"/>
            </p:custDataLst>
          </p:nvPr>
        </p:nvSpPr>
        <p:spPr>
          <a:xfrm>
            <a:off x="3993515" y="448500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3C认证信息</a:t>
            </a:r>
          </a:p>
        </p:txBody>
      </p:sp>
      <p:sp>
        <p:nvSpPr>
          <p:cNvPr id="44" name="textbox 148"/>
          <p:cNvSpPr/>
          <p:nvPr>
            <p:custDataLst>
              <p:tags r:id="rId13"/>
            </p:custDataLst>
          </p:nvPr>
        </p:nvSpPr>
        <p:spPr>
          <a:xfrm>
            <a:off x="3993515" y="480631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出口退税信息</a:t>
            </a:r>
          </a:p>
        </p:txBody>
      </p:sp>
      <p:sp>
        <p:nvSpPr>
          <p:cNvPr id="45" name="textbox 148"/>
          <p:cNvSpPr/>
          <p:nvPr>
            <p:custDataLst>
              <p:tags r:id="rId14"/>
            </p:custDataLst>
          </p:nvPr>
        </p:nvSpPr>
        <p:spPr>
          <a:xfrm>
            <a:off x="3993515" y="512762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消费税信息</a:t>
            </a:r>
          </a:p>
        </p:txBody>
      </p:sp>
      <p:sp>
        <p:nvSpPr>
          <p:cNvPr id="46" name="文本框 45"/>
          <p:cNvSpPr txBox="1"/>
          <p:nvPr/>
        </p:nvSpPr>
        <p:spPr>
          <a:xfrm>
            <a:off x="7856220" y="1868170"/>
            <a:ext cx="2981960" cy="316865"/>
          </a:xfrm>
          <a:prstGeom prst="rect">
            <a:avLst/>
          </a:prstGeom>
          <a:noFill/>
        </p:spPr>
        <p:txBody>
          <a:bodyPr wrap="square" rtlCol="0">
            <a:noAutofit/>
          </a:bodyPr>
          <a:lstStyle/>
          <a:p>
            <a:r>
              <a:rPr lang="zh-CN" altLang="en-US" sz="1200" b="1"/>
              <a:t>RCEP实验实训系统</a:t>
            </a:r>
          </a:p>
        </p:txBody>
      </p:sp>
      <p:sp>
        <p:nvSpPr>
          <p:cNvPr id="47" name="textbox 148"/>
          <p:cNvSpPr/>
          <p:nvPr>
            <p:custDataLst>
              <p:tags r:id="rId15"/>
            </p:custDataLst>
          </p:nvPr>
        </p:nvSpPr>
        <p:spPr>
          <a:xfrm>
            <a:off x="6703695" y="2407920"/>
            <a:ext cx="1697990" cy="431165"/>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税率税则查询（最优税率需引擎支持</a:t>
            </a:r>
          </a:p>
        </p:txBody>
      </p:sp>
      <p:sp>
        <p:nvSpPr>
          <p:cNvPr id="48" name="textbox 148"/>
          <p:cNvSpPr/>
          <p:nvPr>
            <p:custDataLst>
              <p:tags r:id="rId16"/>
            </p:custDataLst>
          </p:nvPr>
        </p:nvSpPr>
        <p:spPr>
          <a:xfrm>
            <a:off x="6744335" y="416496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原产地规则</a:t>
            </a:r>
          </a:p>
        </p:txBody>
      </p:sp>
      <p:sp>
        <p:nvSpPr>
          <p:cNvPr id="50" name="右箭头 49"/>
          <p:cNvSpPr/>
          <p:nvPr/>
        </p:nvSpPr>
        <p:spPr>
          <a:xfrm>
            <a:off x="3143885" y="2070735"/>
            <a:ext cx="426085" cy="324485"/>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右箭头 50"/>
          <p:cNvSpPr/>
          <p:nvPr>
            <p:custDataLst>
              <p:tags r:id="rId17"/>
            </p:custDataLst>
          </p:nvPr>
        </p:nvSpPr>
        <p:spPr>
          <a:xfrm>
            <a:off x="3137535" y="4045585"/>
            <a:ext cx="426085" cy="324485"/>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148"/>
          <p:cNvSpPr/>
          <p:nvPr>
            <p:custDataLst>
              <p:tags r:id="rId18"/>
            </p:custDataLst>
          </p:nvPr>
        </p:nvSpPr>
        <p:spPr>
          <a:xfrm>
            <a:off x="6744335" y="5128260"/>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原产地证</a:t>
            </a:r>
            <a:r>
              <a:rPr lang="zh-CN"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模拟填制</a:t>
            </a:r>
            <a:r>
              <a:rPr sz="1400" dirty="0">
                <a:solidFill>
                  <a:schemeClr val="tx1">
                    <a:alpha val="100000"/>
                  </a:schemeClr>
                </a:solidFill>
                <a:latin typeface="微软雅黑" panose="020B0503020204020204" charset="-122"/>
                <a:ea typeface="微软雅黑" panose="020B0503020204020204" charset="-122"/>
                <a:cs typeface="微软雅黑" panose="020B0503020204020204" charset="-122"/>
              </a:rPr>
              <a:t>   </a:t>
            </a:r>
          </a:p>
        </p:txBody>
      </p:sp>
      <p:sp>
        <p:nvSpPr>
          <p:cNvPr id="53" name="textbox 148"/>
          <p:cNvSpPr/>
          <p:nvPr>
            <p:custDataLst>
              <p:tags r:id="rId19"/>
            </p:custDataLst>
          </p:nvPr>
        </p:nvSpPr>
        <p:spPr>
          <a:xfrm>
            <a:off x="6703695" y="3260090"/>
            <a:ext cx="1829435" cy="324485"/>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原产地判定（需引擎支持）</a:t>
            </a:r>
          </a:p>
        </p:txBody>
      </p:sp>
      <p:sp>
        <p:nvSpPr>
          <p:cNvPr id="54" name="右箭头 53"/>
          <p:cNvSpPr/>
          <p:nvPr>
            <p:custDataLst>
              <p:tags r:id="rId20"/>
            </p:custDataLst>
          </p:nvPr>
        </p:nvSpPr>
        <p:spPr>
          <a:xfrm>
            <a:off x="8462010" y="2483485"/>
            <a:ext cx="426085" cy="324485"/>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textbox 148"/>
          <p:cNvSpPr/>
          <p:nvPr>
            <p:custDataLst>
              <p:tags r:id="rId21"/>
            </p:custDataLst>
          </p:nvPr>
        </p:nvSpPr>
        <p:spPr>
          <a:xfrm>
            <a:off x="8947468" y="221043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商品税率查询</a:t>
            </a:r>
          </a:p>
        </p:txBody>
      </p:sp>
      <p:sp>
        <p:nvSpPr>
          <p:cNvPr id="56" name="textbox 148"/>
          <p:cNvSpPr/>
          <p:nvPr>
            <p:custDataLst>
              <p:tags r:id="rId22"/>
            </p:custDataLst>
          </p:nvPr>
        </p:nvSpPr>
        <p:spPr>
          <a:xfrm>
            <a:off x="8947468" y="2545715"/>
            <a:ext cx="160718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商品税则信息查询</a:t>
            </a:r>
          </a:p>
        </p:txBody>
      </p:sp>
      <p:sp>
        <p:nvSpPr>
          <p:cNvPr id="57" name="textbox 148"/>
          <p:cNvSpPr/>
          <p:nvPr>
            <p:custDataLst>
              <p:tags r:id="rId23"/>
            </p:custDataLst>
          </p:nvPr>
        </p:nvSpPr>
        <p:spPr>
          <a:xfrm>
            <a:off x="8947468" y="2880995"/>
            <a:ext cx="1607185" cy="40386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企业进出口最优关税推荐展示</a:t>
            </a:r>
          </a:p>
        </p:txBody>
      </p:sp>
      <p:sp>
        <p:nvSpPr>
          <p:cNvPr id="58" name="textbox 148"/>
          <p:cNvSpPr/>
          <p:nvPr>
            <p:custDataLst>
              <p:tags r:id="rId24"/>
            </p:custDataLst>
          </p:nvPr>
        </p:nvSpPr>
        <p:spPr>
          <a:xfrm>
            <a:off x="8947468" y="3339465"/>
            <a:ext cx="1607185" cy="39243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相同商品其他FTA税率展示</a:t>
            </a:r>
          </a:p>
        </p:txBody>
      </p:sp>
      <p:sp>
        <p:nvSpPr>
          <p:cNvPr id="59" name="右箭头 58"/>
          <p:cNvSpPr/>
          <p:nvPr>
            <p:custDataLst>
              <p:tags r:id="rId25"/>
            </p:custDataLst>
          </p:nvPr>
        </p:nvSpPr>
        <p:spPr>
          <a:xfrm>
            <a:off x="8417560" y="4153535"/>
            <a:ext cx="426085" cy="324485"/>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 name="textbox 148"/>
          <p:cNvSpPr/>
          <p:nvPr>
            <p:custDataLst>
              <p:tags r:id="rId26"/>
            </p:custDataLst>
          </p:nvPr>
        </p:nvSpPr>
        <p:spPr>
          <a:xfrm>
            <a:off x="8947468" y="3786505"/>
            <a:ext cx="1606550"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商品原产地规则查询</a:t>
            </a:r>
          </a:p>
        </p:txBody>
      </p:sp>
      <p:sp>
        <p:nvSpPr>
          <p:cNvPr id="61" name="textbox 148"/>
          <p:cNvSpPr/>
          <p:nvPr>
            <p:custDataLst>
              <p:tags r:id="rId27"/>
            </p:custDataLst>
          </p:nvPr>
        </p:nvSpPr>
        <p:spPr>
          <a:xfrm>
            <a:off x="8947468" y="4121785"/>
            <a:ext cx="160337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商品原产地主规则展示</a:t>
            </a:r>
          </a:p>
        </p:txBody>
      </p:sp>
      <p:sp>
        <p:nvSpPr>
          <p:cNvPr id="62" name="textbox 148"/>
          <p:cNvSpPr/>
          <p:nvPr>
            <p:custDataLst>
              <p:tags r:id="rId28"/>
            </p:custDataLst>
          </p:nvPr>
        </p:nvSpPr>
        <p:spPr>
          <a:xfrm>
            <a:off x="8947468" y="4792345"/>
            <a:ext cx="1616710"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商品原产地附加规则展示</a:t>
            </a:r>
          </a:p>
        </p:txBody>
      </p:sp>
      <p:sp>
        <p:nvSpPr>
          <p:cNvPr id="63" name="textbox 148"/>
          <p:cNvSpPr/>
          <p:nvPr>
            <p:custDataLst>
              <p:tags r:id="rId29"/>
            </p:custDataLst>
          </p:nvPr>
        </p:nvSpPr>
        <p:spPr>
          <a:xfrm>
            <a:off x="8947468" y="5127625"/>
            <a:ext cx="159829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原产地规范文本下载</a:t>
            </a:r>
          </a:p>
        </p:txBody>
      </p:sp>
      <p:sp>
        <p:nvSpPr>
          <p:cNvPr id="64" name="textbox 148"/>
          <p:cNvSpPr/>
          <p:nvPr>
            <p:custDataLst>
              <p:tags r:id="rId30"/>
            </p:custDataLst>
          </p:nvPr>
        </p:nvSpPr>
        <p:spPr>
          <a:xfrm>
            <a:off x="8947468" y="4457065"/>
            <a:ext cx="1630045" cy="280670"/>
          </a:xfrm>
          <a:prstGeom prst="rect">
            <a:avLst/>
          </a:prstGeom>
          <a:solidFill>
            <a:schemeClr val="accent1">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商品原产地证书展示</a:t>
            </a:r>
          </a:p>
        </p:txBody>
      </p:sp>
      <p:sp>
        <p:nvSpPr>
          <p:cNvPr id="65" name="右箭头 64"/>
          <p:cNvSpPr/>
          <p:nvPr>
            <p:custDataLst>
              <p:tags r:id="rId31"/>
            </p:custDataLst>
          </p:nvPr>
        </p:nvSpPr>
        <p:spPr>
          <a:xfrm>
            <a:off x="8417560" y="5084445"/>
            <a:ext cx="426085" cy="324485"/>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文本框 66"/>
          <p:cNvSpPr txBox="1"/>
          <p:nvPr/>
        </p:nvSpPr>
        <p:spPr>
          <a:xfrm>
            <a:off x="780415" y="6097270"/>
            <a:ext cx="2697480" cy="388620"/>
          </a:xfrm>
          <a:prstGeom prst="rect">
            <a:avLst/>
          </a:prstGeom>
          <a:noFill/>
        </p:spPr>
        <p:txBody>
          <a:bodyPr wrap="square" rtlCol="0">
            <a:noAutofit/>
          </a:bodyPr>
          <a:lstStyle/>
          <a:p>
            <a:r>
              <a:rPr lang="zh-CN" altLang="en-US" b="1"/>
              <a:t>RCEP实验实训数据服务</a:t>
            </a:r>
          </a:p>
        </p:txBody>
      </p:sp>
      <p:sp>
        <p:nvSpPr>
          <p:cNvPr id="68" name="textbox 148"/>
          <p:cNvSpPr/>
          <p:nvPr>
            <p:custDataLst>
              <p:tags r:id="rId32"/>
            </p:custDataLst>
          </p:nvPr>
        </p:nvSpPr>
        <p:spPr>
          <a:xfrm>
            <a:off x="3910965" y="5996940"/>
            <a:ext cx="1607185" cy="453390"/>
          </a:xfrm>
          <a:prstGeom prst="rect">
            <a:avLst/>
          </a:prstGeom>
          <a:solidFill>
            <a:schemeClr val="accent6">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数据服务</a:t>
            </a:r>
          </a:p>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a:t>
            </a: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sym typeface="+mn-ea"/>
              </a:rPr>
              <a:t>RCEP</a:t>
            </a: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原产地规则）</a:t>
            </a:r>
          </a:p>
        </p:txBody>
      </p:sp>
      <p:sp>
        <p:nvSpPr>
          <p:cNvPr id="69" name="textbox 148"/>
          <p:cNvSpPr/>
          <p:nvPr>
            <p:custDataLst>
              <p:tags r:id="rId33"/>
            </p:custDataLst>
          </p:nvPr>
        </p:nvSpPr>
        <p:spPr>
          <a:xfrm>
            <a:off x="6172200" y="5996940"/>
            <a:ext cx="1607185" cy="453390"/>
          </a:xfrm>
          <a:prstGeom prst="rect">
            <a:avLst/>
          </a:prstGeom>
          <a:solidFill>
            <a:schemeClr val="accent6">
              <a:lumMod val="40000"/>
              <a:lumOff val="60000"/>
            </a:schemeClr>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中国</a:t>
            </a:r>
            <a:r>
              <a:rPr lang="en-US"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  </a:t>
            </a:r>
          </a:p>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（转版税则税率）</a:t>
            </a:r>
          </a:p>
        </p:txBody>
      </p:sp>
      <p:sp>
        <p:nvSpPr>
          <p:cNvPr id="70" name="textbox 148"/>
          <p:cNvSpPr/>
          <p:nvPr>
            <p:custDataLst>
              <p:tags r:id="rId34"/>
            </p:custDataLst>
          </p:nvPr>
        </p:nvSpPr>
        <p:spPr>
          <a:xfrm>
            <a:off x="8251190" y="5996940"/>
            <a:ext cx="2468245" cy="489585"/>
          </a:xfrm>
          <a:prstGeom prst="rect">
            <a:avLst/>
          </a:prstGeom>
          <a:solidFill>
            <a:schemeClr val="accent6">
              <a:lumMod val="40000"/>
              <a:lumOff val="60000"/>
            </a:schemeClr>
          </a:solidFill>
        </p:spPr>
        <p:txBody>
          <a:bodyPr vert="horz" wrap="square" lIns="0" tIns="0" rIns="0" bIns="0"/>
          <a:lstStyle/>
          <a:p>
            <a:pPr algn="ctr" rtl="0" eaLnBrk="0">
              <a:lnSpc>
                <a:spcPct val="106000"/>
              </a:lnSpc>
            </a:pPr>
            <a:endPar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endParaRPr>
          </a:p>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其他RCEP成员国税率</a:t>
            </a:r>
          </a:p>
        </p:txBody>
      </p:sp>
      <p:sp>
        <p:nvSpPr>
          <p:cNvPr id="4" name="textbox 148"/>
          <p:cNvSpPr/>
          <p:nvPr>
            <p:custDataLst>
              <p:tags r:id="rId35"/>
            </p:custDataLst>
          </p:nvPr>
        </p:nvSpPr>
        <p:spPr>
          <a:xfrm>
            <a:off x="986155" y="1875790"/>
            <a:ext cx="1607185" cy="280670"/>
          </a:xfrm>
          <a:prstGeom prst="rect">
            <a:avLst/>
          </a:prstGeom>
          <a:solidFill>
            <a:schemeClr val="accent5"/>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自由贸易区的基本理论</a:t>
            </a:r>
          </a:p>
        </p:txBody>
      </p:sp>
      <p:sp>
        <p:nvSpPr>
          <p:cNvPr id="5" name="textbox 148"/>
          <p:cNvSpPr/>
          <p:nvPr>
            <p:custDataLst>
              <p:tags r:id="rId36"/>
            </p:custDataLst>
          </p:nvPr>
        </p:nvSpPr>
        <p:spPr>
          <a:xfrm>
            <a:off x="986155" y="2276475"/>
            <a:ext cx="1607185" cy="280670"/>
          </a:xfrm>
          <a:prstGeom prst="rect">
            <a:avLst/>
          </a:prstGeom>
          <a:solidFill>
            <a:schemeClr val="accent5"/>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原产地规则的基本理论</a:t>
            </a:r>
          </a:p>
        </p:txBody>
      </p:sp>
      <p:sp>
        <p:nvSpPr>
          <p:cNvPr id="6" name="textbox 148"/>
          <p:cNvSpPr/>
          <p:nvPr>
            <p:custDataLst>
              <p:tags r:id="rId37"/>
            </p:custDataLst>
          </p:nvPr>
        </p:nvSpPr>
        <p:spPr>
          <a:xfrm>
            <a:off x="986155" y="2711450"/>
            <a:ext cx="1607185" cy="447675"/>
          </a:xfrm>
          <a:prstGeom prst="rect">
            <a:avLst/>
          </a:prstGeom>
          <a:solidFill>
            <a:schemeClr val="accent5"/>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原产地规则的适用与影响</a:t>
            </a:r>
          </a:p>
        </p:txBody>
      </p:sp>
      <p:sp>
        <p:nvSpPr>
          <p:cNvPr id="7" name="textbox 148"/>
          <p:cNvSpPr/>
          <p:nvPr>
            <p:custDataLst>
              <p:tags r:id="rId38"/>
            </p:custDataLst>
          </p:nvPr>
        </p:nvSpPr>
        <p:spPr>
          <a:xfrm>
            <a:off x="986155" y="3260090"/>
            <a:ext cx="1607185" cy="421640"/>
          </a:xfrm>
          <a:prstGeom prst="rect">
            <a:avLst/>
          </a:prstGeom>
          <a:solidFill>
            <a:schemeClr val="accent5"/>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原产地规则的发展与区域化</a:t>
            </a:r>
          </a:p>
        </p:txBody>
      </p:sp>
      <p:sp>
        <p:nvSpPr>
          <p:cNvPr id="8" name="textbox 148"/>
          <p:cNvSpPr/>
          <p:nvPr>
            <p:custDataLst>
              <p:tags r:id="rId39"/>
            </p:custDataLst>
          </p:nvPr>
        </p:nvSpPr>
        <p:spPr>
          <a:xfrm>
            <a:off x="986155" y="3801745"/>
            <a:ext cx="1607185" cy="392430"/>
          </a:xfrm>
          <a:prstGeom prst="rect">
            <a:avLst/>
          </a:prstGeom>
          <a:solidFill>
            <a:schemeClr val="accent5"/>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中国原产地规则的立法体系及执行</a:t>
            </a:r>
          </a:p>
        </p:txBody>
      </p:sp>
      <p:sp>
        <p:nvSpPr>
          <p:cNvPr id="9" name="textbox 148"/>
          <p:cNvSpPr/>
          <p:nvPr>
            <p:custDataLst>
              <p:tags r:id="rId40"/>
            </p:custDataLst>
          </p:nvPr>
        </p:nvSpPr>
        <p:spPr>
          <a:xfrm>
            <a:off x="986155" y="4314825"/>
            <a:ext cx="1607185" cy="375285"/>
          </a:xfrm>
          <a:prstGeom prst="rect">
            <a:avLst/>
          </a:prstGeom>
          <a:solidFill>
            <a:schemeClr val="accent5"/>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RCEP原产地规则及操作程序</a:t>
            </a:r>
          </a:p>
        </p:txBody>
      </p:sp>
      <p:sp>
        <p:nvSpPr>
          <p:cNvPr id="11" name="textbox 148"/>
          <p:cNvSpPr/>
          <p:nvPr>
            <p:custDataLst>
              <p:tags r:id="rId41"/>
            </p:custDataLst>
          </p:nvPr>
        </p:nvSpPr>
        <p:spPr>
          <a:xfrm>
            <a:off x="986155" y="4806315"/>
            <a:ext cx="1607185" cy="602615"/>
          </a:xfrm>
          <a:prstGeom prst="rect">
            <a:avLst/>
          </a:prstGeom>
          <a:solidFill>
            <a:schemeClr val="accent5"/>
          </a:solidFill>
        </p:spPr>
        <p:txBody>
          <a:bodyPr vert="horz" wrap="square" lIns="0" tIns="0" rIns="0" bIns="0"/>
          <a:lstStyle/>
          <a:p>
            <a:pPr algn="ctr" rtl="0" eaLnBrk="0">
              <a:lnSpc>
                <a:spcPct val="106000"/>
              </a:lnSpc>
            </a:pPr>
            <a:r>
              <a:rPr sz="1200" dirty="0">
                <a:solidFill>
                  <a:schemeClr val="tx1">
                    <a:alpha val="100000"/>
                  </a:schemeClr>
                </a:solidFill>
                <a:latin typeface="微软雅黑" panose="020B0503020204020204" charset="-122"/>
                <a:ea typeface="微软雅黑" panose="020B0503020204020204" charset="-122"/>
                <a:cs typeface="微软雅黑" panose="020B0503020204020204" charset="-122"/>
              </a:rPr>
              <a:t>RCEP成员国与中国原有自由贸易协定原产地规则及操作程序</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 name="picture 196"/>
          <p:cNvPicPr>
            <a:picLocks noChangeAspect="1"/>
          </p:cNvPicPr>
          <p:nvPr/>
        </p:nvPicPr>
        <p:blipFill>
          <a:blip r:embed="rId5"/>
          <a:stretch>
            <a:fillRect/>
          </a:stretch>
        </p:blipFill>
        <p:spPr>
          <a:xfrm rot="21600000">
            <a:off x="271271" y="2382011"/>
            <a:ext cx="8106156" cy="4041648"/>
          </a:xfrm>
          <a:prstGeom prst="rect">
            <a:avLst/>
          </a:prstGeom>
        </p:spPr>
      </p:pic>
      <p:pic>
        <p:nvPicPr>
          <p:cNvPr id="197" name="picture 197"/>
          <p:cNvPicPr>
            <a:picLocks noChangeAspect="1"/>
          </p:cNvPicPr>
          <p:nvPr/>
        </p:nvPicPr>
        <p:blipFill>
          <a:blip r:embed="rId6"/>
          <a:stretch>
            <a:fillRect/>
          </a:stretch>
        </p:blipFill>
        <p:spPr>
          <a:xfrm rot="21600000">
            <a:off x="281940" y="1086611"/>
            <a:ext cx="8095488" cy="1240535"/>
          </a:xfrm>
          <a:prstGeom prst="rect">
            <a:avLst/>
          </a:prstGeom>
        </p:spPr>
      </p:pic>
      <p:graphicFrame>
        <p:nvGraphicFramePr>
          <p:cNvPr id="198" name="table 198"/>
          <p:cNvGraphicFramePr>
            <a:graphicFrameLocks noGrp="1"/>
          </p:cNvGraphicFramePr>
          <p:nvPr>
            <p:custDataLst>
              <p:tags r:id="rId1"/>
            </p:custDataLst>
          </p:nvPr>
        </p:nvGraphicFramePr>
        <p:xfrm>
          <a:off x="8488489" y="3697033"/>
          <a:ext cx="3512819" cy="2605404"/>
        </p:xfrm>
        <a:graphic>
          <a:graphicData uri="http://schemas.openxmlformats.org/drawingml/2006/table">
            <a:tbl>
              <a:tblPr/>
              <a:tblGrid>
                <a:gridCol w="3512819">
                  <a:extLst>
                    <a:ext uri="{9D8B030D-6E8A-4147-A177-3AD203B41FA5}">
                      <a16:colId xmlns:a16="http://schemas.microsoft.com/office/drawing/2014/main" val="20000"/>
                    </a:ext>
                  </a:extLst>
                </a:gridCol>
              </a:tblGrid>
              <a:tr h="2605404">
                <a:tc>
                  <a:txBody>
                    <a:bodyPr/>
                    <a:lstStyle/>
                    <a:p>
                      <a:pPr algn="l" rtl="0" eaLnBrk="0">
                        <a:lnSpc>
                          <a:spcPct val="190000"/>
                        </a:lnSpc>
                      </a:pPr>
                      <a:endParaRPr lang="en-US" altLang="en-US" sz="1000" dirty="0"/>
                    </a:p>
                    <a:p>
                      <a:pPr marL="974725" algn="l" rtl="0" eaLnBrk="0">
                        <a:lnSpc>
                          <a:spcPts val="3255"/>
                        </a:lnSpc>
                        <a:spcBef>
                          <a:spcPts val="0"/>
                        </a:spcBef>
                      </a:pPr>
                      <a:r>
                        <a:rPr sz="2700" spc="320" dirty="0">
                          <a:ln w="6350"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解决方</a:t>
                      </a:r>
                      <a:r>
                        <a:rPr sz="2700" spc="290" dirty="0">
                          <a:ln w="6350"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案</a:t>
                      </a:r>
                      <a:endParaRPr lang="en-US" altLang="en-US" sz="2700" dirty="0"/>
                    </a:p>
                    <a:p>
                      <a:pPr marL="779145" algn="l" rtl="0" eaLnBrk="0">
                        <a:lnSpc>
                          <a:spcPct val="97000"/>
                        </a:lnSpc>
                        <a:spcBef>
                          <a:spcPts val="655"/>
                        </a:spcBef>
                      </a:pPr>
                      <a:r>
                        <a:rPr sz="2400" spc="-50" dirty="0">
                          <a:solidFill>
                            <a:srgbClr val="FF0000">
                              <a:alpha val="100000"/>
                            </a:srgbClr>
                          </a:solidFill>
                          <a:latin typeface="MS Gothic" panose="020B0609070205080204" charset="-128"/>
                          <a:ea typeface="MS Gothic" panose="020B0609070205080204" charset="-128"/>
                          <a:cs typeface="MS Gothic" panose="020B0609070205080204" charset="-128"/>
                        </a:rPr>
                        <a:t>✓ </a:t>
                      </a:r>
                      <a:r>
                        <a:rPr sz="2400" spc="-50" dirty="0">
                          <a:ln w="6350" cap="flat" cmpd="sng">
                            <a:solidFill>
                              <a:srgbClr val="FF0000">
                                <a:alpha val="100000"/>
                              </a:srgbClr>
                            </a:solidFill>
                            <a:prstDash val="solid"/>
                            <a:miter lim="0"/>
                          </a:ln>
                          <a:solidFill>
                            <a:srgbClr val="FF0000">
                              <a:alpha val="100000"/>
                            </a:srgbClr>
                          </a:solidFill>
                          <a:latin typeface="微软雅黑" panose="020B0503020204020204" charset="-122"/>
                          <a:ea typeface="微软雅黑" panose="020B0503020204020204" charset="-122"/>
                          <a:cs typeface="微软雅黑" panose="020B0503020204020204" charset="-122"/>
                        </a:rPr>
                        <a:t>数据精准</a:t>
                      </a:r>
                      <a:r>
                        <a:rPr sz="2400" spc="-20" dirty="0">
                          <a:ln w="6350" cap="flat" cmpd="sng">
                            <a:solidFill>
                              <a:srgbClr val="FF0000">
                                <a:alpha val="100000"/>
                              </a:srgbClr>
                            </a:solidFill>
                            <a:prstDash val="solid"/>
                            <a:miter lim="0"/>
                          </a:ln>
                          <a:solidFill>
                            <a:srgbClr val="FF0000">
                              <a:alpha val="100000"/>
                            </a:srgbClr>
                          </a:solidFill>
                          <a:latin typeface="微软雅黑" panose="020B0503020204020204" charset="-122"/>
                          <a:ea typeface="微软雅黑" panose="020B0503020204020204" charset="-122"/>
                          <a:cs typeface="微软雅黑" panose="020B0503020204020204" charset="-122"/>
                        </a:rPr>
                        <a:t>化</a:t>
                      </a:r>
                      <a:endParaRPr lang="en-US" altLang="en-US" sz="2400" dirty="0"/>
                    </a:p>
                    <a:p>
                      <a:pPr marL="779145" algn="l" rtl="0" eaLnBrk="0">
                        <a:lnSpc>
                          <a:spcPct val="97000"/>
                        </a:lnSpc>
                        <a:spcBef>
                          <a:spcPts val="665"/>
                        </a:spcBef>
                      </a:pPr>
                      <a:r>
                        <a:rPr sz="2400" spc="-50" dirty="0">
                          <a:solidFill>
                            <a:srgbClr val="FF0000">
                              <a:alpha val="100000"/>
                            </a:srgbClr>
                          </a:solidFill>
                          <a:latin typeface="MS Gothic" panose="020B0609070205080204" charset="-128"/>
                          <a:ea typeface="MS Gothic" panose="020B0609070205080204" charset="-128"/>
                          <a:cs typeface="MS Gothic" panose="020B0609070205080204" charset="-128"/>
                        </a:rPr>
                        <a:t>✓ </a:t>
                      </a:r>
                      <a:r>
                        <a:rPr sz="2400" spc="-50" dirty="0">
                          <a:ln w="6350" cap="flat" cmpd="sng">
                            <a:solidFill>
                              <a:srgbClr val="FF0000">
                                <a:alpha val="100000"/>
                              </a:srgbClr>
                            </a:solidFill>
                            <a:prstDash val="solid"/>
                            <a:miter lim="0"/>
                          </a:ln>
                          <a:solidFill>
                            <a:srgbClr val="FF0000">
                              <a:alpha val="100000"/>
                            </a:srgbClr>
                          </a:solidFill>
                          <a:latin typeface="微软雅黑" panose="020B0503020204020204" charset="-122"/>
                          <a:ea typeface="微软雅黑" panose="020B0503020204020204" charset="-122"/>
                          <a:cs typeface="微软雅黑" panose="020B0503020204020204" charset="-122"/>
                        </a:rPr>
                        <a:t>规则数字</a:t>
                      </a:r>
                      <a:r>
                        <a:rPr sz="2400" spc="-20" dirty="0">
                          <a:ln w="6350" cap="flat" cmpd="sng">
                            <a:solidFill>
                              <a:srgbClr val="FF0000">
                                <a:alpha val="100000"/>
                              </a:srgbClr>
                            </a:solidFill>
                            <a:prstDash val="solid"/>
                            <a:miter lim="0"/>
                          </a:ln>
                          <a:solidFill>
                            <a:srgbClr val="FF0000">
                              <a:alpha val="100000"/>
                            </a:srgbClr>
                          </a:solidFill>
                          <a:latin typeface="微软雅黑" panose="020B0503020204020204" charset="-122"/>
                          <a:ea typeface="微软雅黑" panose="020B0503020204020204" charset="-122"/>
                          <a:cs typeface="微软雅黑" panose="020B0503020204020204" charset="-122"/>
                        </a:rPr>
                        <a:t>化</a:t>
                      </a:r>
                      <a:endParaRPr lang="en-US" altLang="en-US" sz="2400" dirty="0"/>
                    </a:p>
                    <a:p>
                      <a:pPr marL="779145" algn="l" rtl="0" eaLnBrk="0">
                        <a:lnSpc>
                          <a:spcPct val="97000"/>
                        </a:lnSpc>
                        <a:spcBef>
                          <a:spcPts val="675"/>
                        </a:spcBef>
                      </a:pPr>
                      <a:r>
                        <a:rPr sz="2400" spc="-50" dirty="0">
                          <a:solidFill>
                            <a:srgbClr val="FF0000">
                              <a:alpha val="100000"/>
                            </a:srgbClr>
                          </a:solidFill>
                          <a:latin typeface="MS Gothic" panose="020B0609070205080204" charset="-128"/>
                          <a:ea typeface="MS Gothic" panose="020B0609070205080204" charset="-128"/>
                          <a:cs typeface="MS Gothic" panose="020B0609070205080204" charset="-128"/>
                        </a:rPr>
                        <a:t>✓ </a:t>
                      </a:r>
                      <a:r>
                        <a:rPr sz="2400" spc="-50" dirty="0">
                          <a:ln w="6350" cap="flat" cmpd="sng">
                            <a:solidFill>
                              <a:srgbClr val="FF0000">
                                <a:alpha val="100000"/>
                              </a:srgbClr>
                            </a:solidFill>
                            <a:prstDash val="solid"/>
                            <a:miter lim="0"/>
                          </a:ln>
                          <a:solidFill>
                            <a:srgbClr val="FF0000">
                              <a:alpha val="100000"/>
                            </a:srgbClr>
                          </a:solidFill>
                          <a:latin typeface="微软雅黑" panose="020B0503020204020204" charset="-122"/>
                          <a:ea typeface="微软雅黑" panose="020B0503020204020204" charset="-122"/>
                          <a:cs typeface="微软雅黑" panose="020B0503020204020204" charset="-122"/>
                        </a:rPr>
                        <a:t>专家普惠</a:t>
                      </a:r>
                      <a:r>
                        <a:rPr sz="2400" spc="-20" dirty="0">
                          <a:ln w="6350" cap="flat" cmpd="sng">
                            <a:solidFill>
                              <a:srgbClr val="FF0000">
                                <a:alpha val="100000"/>
                              </a:srgbClr>
                            </a:solidFill>
                            <a:prstDash val="solid"/>
                            <a:miter lim="0"/>
                          </a:ln>
                          <a:solidFill>
                            <a:srgbClr val="FF0000">
                              <a:alpha val="100000"/>
                            </a:srgbClr>
                          </a:solidFill>
                          <a:latin typeface="微软雅黑" panose="020B0503020204020204" charset="-122"/>
                          <a:ea typeface="微软雅黑" panose="020B0503020204020204" charset="-122"/>
                          <a:cs typeface="微软雅黑" panose="020B0503020204020204" charset="-122"/>
                        </a:rPr>
                        <a:t>化</a:t>
                      </a:r>
                      <a:endParaRPr lang="en-US" altLang="en-US" sz="2400" dirty="0"/>
                    </a:p>
                    <a:p>
                      <a:pPr marL="779145" algn="l" rtl="0" eaLnBrk="0">
                        <a:lnSpc>
                          <a:spcPct val="98000"/>
                        </a:lnSpc>
                        <a:spcBef>
                          <a:spcPts val="650"/>
                        </a:spcBef>
                      </a:pPr>
                      <a:r>
                        <a:rPr sz="2400" spc="-50" dirty="0">
                          <a:solidFill>
                            <a:srgbClr val="FF0000">
                              <a:alpha val="100000"/>
                            </a:srgbClr>
                          </a:solidFill>
                          <a:latin typeface="MS Gothic" panose="020B0609070205080204" charset="-128"/>
                          <a:ea typeface="MS Gothic" panose="020B0609070205080204" charset="-128"/>
                          <a:cs typeface="MS Gothic" panose="020B0609070205080204" charset="-128"/>
                        </a:rPr>
                        <a:t>✓ </a:t>
                      </a:r>
                      <a:r>
                        <a:rPr sz="2400" spc="-50" dirty="0">
                          <a:ln w="6350" cap="flat" cmpd="sng">
                            <a:solidFill>
                              <a:srgbClr val="FF0000">
                                <a:alpha val="100000"/>
                              </a:srgbClr>
                            </a:solidFill>
                            <a:prstDash val="solid"/>
                            <a:miter lim="0"/>
                          </a:ln>
                          <a:solidFill>
                            <a:srgbClr val="FF0000">
                              <a:alpha val="100000"/>
                            </a:srgbClr>
                          </a:solidFill>
                          <a:latin typeface="微软雅黑" panose="020B0503020204020204" charset="-122"/>
                          <a:ea typeface="微软雅黑" panose="020B0503020204020204" charset="-122"/>
                          <a:cs typeface="微软雅黑" panose="020B0503020204020204" charset="-122"/>
                        </a:rPr>
                        <a:t>节税智能</a:t>
                      </a:r>
                      <a:r>
                        <a:rPr sz="2400" spc="-20" dirty="0">
                          <a:ln w="6350" cap="flat" cmpd="sng">
                            <a:solidFill>
                              <a:srgbClr val="FF0000">
                                <a:alpha val="100000"/>
                              </a:srgbClr>
                            </a:solidFill>
                            <a:prstDash val="solid"/>
                            <a:miter lim="0"/>
                          </a:ln>
                          <a:solidFill>
                            <a:srgbClr val="FF0000">
                              <a:alpha val="100000"/>
                            </a:srgbClr>
                          </a:solidFill>
                          <a:latin typeface="微软雅黑" panose="020B0503020204020204" charset="-122"/>
                          <a:ea typeface="微软雅黑" panose="020B0503020204020204" charset="-122"/>
                          <a:cs typeface="微软雅黑" panose="020B0503020204020204" charset="-122"/>
                        </a:rPr>
                        <a:t>化</a:t>
                      </a:r>
                      <a:endParaRPr lang="en-US" altLang="en-US" sz="2400" dirty="0"/>
                    </a:p>
                  </a:txBody>
                  <a:tcPr marL="0" marR="0" marT="0" marB="0">
                    <a:lnL w="9525" cap="flat" cmpd="sng" algn="ctr">
                      <a:solidFill>
                        <a:srgbClr val="4472C4"/>
                      </a:solidFill>
                      <a:prstDash val="solid"/>
                      <a:round/>
                      <a:headEnd type="none" w="med" len="med"/>
                      <a:tailEnd type="none" w="med" len="med"/>
                    </a:lnL>
                    <a:lnR w="9525" cap="flat" cmpd="sng" algn="ctr">
                      <a:solidFill>
                        <a:srgbClr val="4472C4"/>
                      </a:solidFill>
                      <a:prstDash val="solid"/>
                      <a:round/>
                      <a:headEnd type="none" w="med" len="med"/>
                      <a:tailEnd type="none" w="med" len="med"/>
                    </a:lnR>
                    <a:lnT w="9525" cap="flat" cmpd="sng" algn="ctr">
                      <a:solidFill>
                        <a:srgbClr val="4472C4"/>
                      </a:solidFill>
                      <a:prstDash val="solid"/>
                      <a:round/>
                      <a:headEnd type="none" w="med" len="med"/>
                      <a:tailEnd type="none" w="med" len="med"/>
                    </a:lnT>
                    <a:lnB w="9525" cap="flat" cmpd="sng" algn="ctr">
                      <a:solidFill>
                        <a:srgbClr val="4472C4"/>
                      </a:solidFill>
                      <a:prstDash val="solid"/>
                      <a:round/>
                      <a:headEnd type="none" w="med" len="med"/>
                      <a:tailEnd type="none" w="med" len="med"/>
                    </a:lnB>
                    <a:solidFill>
                      <a:srgbClr val="FBE5D6"/>
                    </a:solidFill>
                  </a:tcPr>
                </a:tc>
                <a:extLst>
                  <a:ext uri="{0D108BD9-81ED-4DB2-BD59-A6C34878D82A}">
                    <a16:rowId xmlns:a16="http://schemas.microsoft.com/office/drawing/2014/main" val="10000"/>
                  </a:ext>
                </a:extLst>
              </a:tr>
            </a:tbl>
          </a:graphicData>
        </a:graphic>
      </p:graphicFrame>
      <p:graphicFrame>
        <p:nvGraphicFramePr>
          <p:cNvPr id="199" name="table 199"/>
          <p:cNvGraphicFramePr>
            <a:graphicFrameLocks noGrp="1"/>
          </p:cNvGraphicFramePr>
          <p:nvPr/>
        </p:nvGraphicFramePr>
        <p:xfrm>
          <a:off x="8806815" y="1358265"/>
          <a:ext cx="2876550" cy="2338705"/>
        </p:xfrm>
        <a:graphic>
          <a:graphicData uri="http://schemas.openxmlformats.org/drawingml/2006/table">
            <a:tbl>
              <a:tblPr/>
              <a:tblGrid>
                <a:gridCol w="2876550">
                  <a:extLst>
                    <a:ext uri="{9D8B030D-6E8A-4147-A177-3AD203B41FA5}">
                      <a16:colId xmlns:a16="http://schemas.microsoft.com/office/drawing/2014/main" val="20000"/>
                    </a:ext>
                  </a:extLst>
                </a:gridCol>
              </a:tblGrid>
              <a:tr h="2338705">
                <a:tc>
                  <a:txBody>
                    <a:bodyPr/>
                    <a:lstStyle/>
                    <a:p>
                      <a:pPr algn="l" rtl="0" eaLnBrk="0">
                        <a:lnSpc>
                          <a:spcPct val="103000"/>
                        </a:lnSpc>
                      </a:pPr>
                      <a:endParaRPr lang="en-US" altLang="en-US" sz="1000" dirty="0"/>
                    </a:p>
                    <a:p>
                      <a:pPr algn="l" rtl="0" eaLnBrk="0">
                        <a:lnSpc>
                          <a:spcPct val="103000"/>
                        </a:lnSpc>
                      </a:pPr>
                      <a:endParaRPr lang="en-US" altLang="en-US" sz="1000" dirty="0"/>
                    </a:p>
                    <a:p>
                      <a:pPr algn="l" rtl="0" eaLnBrk="0">
                        <a:lnSpc>
                          <a:spcPct val="8000"/>
                        </a:lnSpc>
                      </a:pPr>
                      <a:endParaRPr lang="en-US" altLang="en-US" sz="100" dirty="0"/>
                    </a:p>
                    <a:p>
                      <a:pPr marL="975995" algn="l" rtl="0" eaLnBrk="0">
                        <a:lnSpc>
                          <a:spcPct val="100000"/>
                        </a:lnSpc>
                      </a:pPr>
                      <a:r>
                        <a:rPr sz="2700" spc="320" dirty="0">
                          <a:ln w="6350"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共性问</a:t>
                      </a:r>
                      <a:r>
                        <a:rPr sz="2700" spc="280" dirty="0">
                          <a:ln w="6350"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题</a:t>
                      </a:r>
                      <a:endParaRPr lang="en-US" altLang="en-US" sz="2700" dirty="0"/>
                    </a:p>
                    <a:p>
                      <a:pPr marL="1134110" algn="l" rtl="0" eaLnBrk="0">
                        <a:lnSpc>
                          <a:spcPts val="2540"/>
                        </a:lnSpc>
                        <a:spcBef>
                          <a:spcPts val="615"/>
                        </a:spcBef>
                      </a:pPr>
                      <a:r>
                        <a:rPr sz="2100" spc="60" dirty="0">
                          <a:solidFill>
                            <a:srgbClr val="FFFFFF">
                              <a:alpha val="100000"/>
                            </a:srgbClr>
                          </a:solidFill>
                          <a:latin typeface="MS Gothic" panose="020B0609070205080204" charset="-128"/>
                          <a:ea typeface="MS Gothic" panose="020B0609070205080204" charset="-128"/>
                          <a:cs typeface="MS Gothic" panose="020B0609070205080204" charset="-128"/>
                        </a:rPr>
                        <a:t>口 </a:t>
                      </a:r>
                      <a:r>
                        <a:rPr sz="2100" spc="60" dirty="0">
                          <a:ln w="6350"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数据</a:t>
                      </a:r>
                      <a:r>
                        <a:rPr sz="2100" spc="10" dirty="0">
                          <a:ln w="6350"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多</a:t>
                      </a:r>
                      <a:endParaRPr lang="en-US" altLang="en-US" sz="2100" dirty="0"/>
                    </a:p>
                    <a:p>
                      <a:pPr marL="1134110" algn="l" rtl="0" eaLnBrk="0">
                        <a:lnSpc>
                          <a:spcPts val="2555"/>
                        </a:lnSpc>
                        <a:spcBef>
                          <a:spcPts val="630"/>
                        </a:spcBef>
                      </a:pPr>
                      <a:r>
                        <a:rPr sz="2100" spc="60" dirty="0">
                          <a:solidFill>
                            <a:srgbClr val="FFFFFF">
                              <a:alpha val="100000"/>
                            </a:srgbClr>
                          </a:solidFill>
                          <a:latin typeface="MS Gothic" panose="020B0609070205080204" charset="-128"/>
                          <a:ea typeface="MS Gothic" panose="020B0609070205080204" charset="-128"/>
                          <a:cs typeface="MS Gothic" panose="020B0609070205080204" charset="-128"/>
                        </a:rPr>
                        <a:t>口 </a:t>
                      </a:r>
                      <a:r>
                        <a:rPr sz="2100" spc="60" dirty="0">
                          <a:ln w="6350"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规则</a:t>
                      </a:r>
                      <a:r>
                        <a:rPr sz="2100" spc="10" dirty="0">
                          <a:ln w="6350"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杂</a:t>
                      </a:r>
                      <a:endParaRPr lang="en-US" altLang="en-US" sz="2100" dirty="0"/>
                    </a:p>
                    <a:p>
                      <a:pPr marL="1134110" algn="l" rtl="0" eaLnBrk="0">
                        <a:lnSpc>
                          <a:spcPts val="2555"/>
                        </a:lnSpc>
                        <a:spcBef>
                          <a:spcPts val="620"/>
                        </a:spcBef>
                      </a:pPr>
                      <a:r>
                        <a:rPr sz="2100" spc="60" dirty="0">
                          <a:solidFill>
                            <a:srgbClr val="FFFFFF">
                              <a:alpha val="100000"/>
                            </a:srgbClr>
                          </a:solidFill>
                          <a:latin typeface="MS Gothic" panose="020B0609070205080204" charset="-128"/>
                          <a:ea typeface="MS Gothic" panose="020B0609070205080204" charset="-128"/>
                          <a:cs typeface="MS Gothic" panose="020B0609070205080204" charset="-128"/>
                        </a:rPr>
                        <a:t>口 </a:t>
                      </a:r>
                      <a:r>
                        <a:rPr sz="2100" spc="60" dirty="0">
                          <a:ln w="6350"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咨询</a:t>
                      </a:r>
                      <a:r>
                        <a:rPr sz="2100" spc="10" dirty="0">
                          <a:ln w="6350"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贵</a:t>
                      </a:r>
                      <a:endParaRPr lang="en-US" altLang="en-US" sz="2100" dirty="0"/>
                    </a:p>
                    <a:p>
                      <a:pPr marL="1134110" algn="l" rtl="0" eaLnBrk="0">
                        <a:lnSpc>
                          <a:spcPts val="2570"/>
                        </a:lnSpc>
                        <a:spcBef>
                          <a:spcPts val="615"/>
                        </a:spcBef>
                      </a:pPr>
                      <a:r>
                        <a:rPr sz="2100" spc="60" dirty="0">
                          <a:solidFill>
                            <a:srgbClr val="FFFFFF">
                              <a:alpha val="100000"/>
                            </a:srgbClr>
                          </a:solidFill>
                          <a:latin typeface="MS Gothic" panose="020B0609070205080204" charset="-128"/>
                          <a:ea typeface="MS Gothic" panose="020B0609070205080204" charset="-128"/>
                          <a:cs typeface="MS Gothic" panose="020B0609070205080204" charset="-128"/>
                        </a:rPr>
                        <a:t>口 </a:t>
                      </a:r>
                      <a:r>
                        <a:rPr sz="2100" spc="60" dirty="0">
                          <a:ln w="6350"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节税</a:t>
                      </a:r>
                      <a:r>
                        <a:rPr sz="2100" spc="10" dirty="0">
                          <a:ln w="6350"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难</a:t>
                      </a:r>
                      <a:endParaRPr lang="en-US" altLang="en-US" sz="2100" dirty="0"/>
                    </a:p>
                  </a:txBody>
                  <a:tcPr marL="0" marR="0" marT="0" marB="0">
                    <a:lnL w="9525" cap="flat" cmpd="sng" algn="ctr">
                      <a:solidFill>
                        <a:srgbClr val="4472C4"/>
                      </a:solidFill>
                      <a:prstDash val="solid"/>
                      <a:round/>
                      <a:headEnd type="none" w="med" len="med"/>
                      <a:tailEnd type="none" w="med" len="med"/>
                    </a:lnL>
                    <a:lnR w="9525" cap="flat" cmpd="sng" algn="ctr">
                      <a:solidFill>
                        <a:srgbClr val="4472C4"/>
                      </a:solidFill>
                      <a:prstDash val="solid"/>
                      <a:round/>
                      <a:headEnd type="none" w="med" len="med"/>
                      <a:tailEnd type="none" w="med" len="med"/>
                    </a:lnR>
                    <a:lnT w="9525" cap="flat" cmpd="sng" algn="ctr">
                      <a:solidFill>
                        <a:srgbClr val="4472C4"/>
                      </a:solidFill>
                      <a:prstDash val="solid"/>
                      <a:round/>
                      <a:headEnd type="none" w="med" len="med"/>
                      <a:tailEnd type="none" w="med" len="med"/>
                    </a:lnT>
                    <a:lnB w="9525" cap="flat" cmpd="sng" algn="ctr">
                      <a:solidFill>
                        <a:srgbClr val="4472C4"/>
                      </a:solidFill>
                      <a:prstDash val="solid"/>
                      <a:round/>
                      <a:headEnd type="none" w="med" len="med"/>
                      <a:tailEnd type="none" w="med" len="med"/>
                    </a:lnB>
                    <a:solidFill>
                      <a:srgbClr val="46D7FF"/>
                    </a:solidFill>
                  </a:tcPr>
                </a:tc>
                <a:extLst>
                  <a:ext uri="{0D108BD9-81ED-4DB2-BD59-A6C34878D82A}">
                    <a16:rowId xmlns:a16="http://schemas.microsoft.com/office/drawing/2014/main" val="10000"/>
                  </a:ext>
                </a:extLst>
              </a:tr>
            </a:tbl>
          </a:graphicData>
        </a:graphic>
      </p:graphicFrame>
      <p:sp>
        <p:nvSpPr>
          <p:cNvPr id="200" name="textbox 200"/>
          <p:cNvSpPr/>
          <p:nvPr/>
        </p:nvSpPr>
        <p:spPr>
          <a:xfrm>
            <a:off x="275590" y="454025"/>
            <a:ext cx="4973955" cy="370840"/>
          </a:xfrm>
          <a:prstGeom prst="rect">
            <a:avLst/>
          </a:prstGeom>
        </p:spPr>
        <p:txBody>
          <a:bodyPr vert="horz" wrap="square" lIns="0" tIns="0" rIns="0" bIns="0"/>
          <a:lstStyle/>
          <a:p>
            <a:pPr algn="l" rtl="0" eaLnBrk="0">
              <a:lnSpc>
                <a:spcPct val="94000"/>
              </a:lnSpc>
            </a:pPr>
            <a:endParaRPr lang="en-US" altLang="en-US" sz="100" dirty="0"/>
          </a:p>
          <a:p>
            <a:pPr marL="12700" algn="l" rtl="0" eaLnBrk="0">
              <a:lnSpc>
                <a:spcPct val="94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（三）RCEP实验实训系统介绍</a:t>
            </a:r>
            <a:endParaRPr lang="zh-CN" sz="2800" spc="-10" dirty="0">
              <a:ln w="6350"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551" name="rect"/>
          <p:cNvSpPr/>
          <p:nvPr>
            <p:custDataLst>
              <p:tags r:id="rId2"/>
            </p:custDataLst>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548" name="rect"/>
          <p:cNvSpPr/>
          <p:nvPr>
            <p:custDataLst>
              <p:tags r:id="rId3"/>
            </p:custDataLst>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textbox 553"/>
          <p:cNvSpPr/>
          <p:nvPr/>
        </p:nvSpPr>
        <p:spPr>
          <a:xfrm>
            <a:off x="272288" y="453922"/>
            <a:ext cx="2461260" cy="378459"/>
          </a:xfrm>
          <a:prstGeom prst="rect">
            <a:avLst/>
          </a:prstGeom>
        </p:spPr>
        <p:txBody>
          <a:bodyPr vert="horz" wrap="square" lIns="0" tIns="0" rIns="0" bIns="0"/>
          <a:lstStyle/>
          <a:p>
            <a:pPr algn="l" rtl="0" eaLnBrk="0">
              <a:lnSpc>
                <a:spcPct val="72000"/>
              </a:lnSpc>
            </a:pPr>
            <a:endParaRPr lang="en-US" altLang="en-US" sz="100" dirty="0"/>
          </a:p>
          <a:p>
            <a:pPr marL="12700" algn="l" rtl="0" eaLnBrk="0">
              <a:lnSpc>
                <a:spcPct val="97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最优税率查询</a:t>
            </a:r>
            <a:endPar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endParaRPr>
          </a:p>
          <a:p>
            <a:pPr marL="12700" algn="l" rtl="0" eaLnBrk="0">
              <a:lnSpc>
                <a:spcPct val="97000"/>
              </a:lnSpc>
            </a:pPr>
            <a:endParaRPr lang="zh-CN" sz="2400" spc="-10" dirty="0">
              <a:ln w="6350"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endParaRPr>
          </a:p>
        </p:txBody>
      </p:sp>
      <p:sp>
        <p:nvSpPr>
          <p:cNvPr id="554"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556"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7" name="文本框 6"/>
          <p:cNvSpPr txBox="1"/>
          <p:nvPr/>
        </p:nvSpPr>
        <p:spPr>
          <a:xfrm>
            <a:off x="248285" y="1121410"/>
            <a:ext cx="2485390" cy="5107940"/>
          </a:xfrm>
          <a:prstGeom prst="rect">
            <a:avLst/>
          </a:prstGeom>
          <a:noFill/>
        </p:spPr>
        <p:txBody>
          <a:bodyPr wrap="square" rtlCol="0">
            <a:spAutoFit/>
          </a:bodyPr>
          <a:lstStyle/>
          <a:p>
            <a:r>
              <a:rPr lang="zh-CN" altLang="en-US" b="1"/>
              <a:t>最优税率查询</a:t>
            </a:r>
            <a:r>
              <a:rPr lang="en-US" altLang="zh-CN" b="1"/>
              <a:t> </a:t>
            </a:r>
          </a:p>
          <a:p>
            <a:endParaRPr lang="en-US" altLang="zh-CN" b="1"/>
          </a:p>
          <a:p>
            <a:r>
              <a:rPr lang="zh-CN" altLang="en-US" sz="1600"/>
              <a:t>在进口商品时，从最惠国税率，暂定税率，</a:t>
            </a:r>
            <a:r>
              <a:rPr lang="en-US" altLang="zh-CN" sz="1600"/>
              <a:t>FTA</a:t>
            </a:r>
            <a:r>
              <a:rPr lang="zh-CN" altLang="en-US" sz="1600"/>
              <a:t>协定税率等多种税率中帮助企业找到最低关税，并精准计算税费</a:t>
            </a:r>
          </a:p>
          <a:p>
            <a:endParaRPr lang="zh-CN" altLang="en-US" sz="1600"/>
          </a:p>
          <a:p>
            <a:r>
              <a:rPr lang="zh-CN" altLang="en-US" sz="1600"/>
              <a:t>在出口商品时，帮助企业了解目的国（地区）是否有</a:t>
            </a:r>
            <a:r>
              <a:rPr lang="en-US" altLang="zh-CN" sz="1600"/>
              <a:t>FTA</a:t>
            </a:r>
            <a:r>
              <a:rPr lang="zh-CN" altLang="en-US" sz="1600"/>
              <a:t>协定关税，并精准</a:t>
            </a:r>
          </a:p>
          <a:p>
            <a:endParaRPr lang="zh-CN" altLang="en-US" sz="1600"/>
          </a:p>
          <a:p>
            <a:r>
              <a:rPr lang="zh-CN" altLang="en-US" sz="1600">
                <a:sym typeface="+mn-ea"/>
              </a:rPr>
              <a:t>一键计算关税成本、增值税</a:t>
            </a:r>
            <a:r>
              <a:rPr lang="en-US" altLang="zh-CN" sz="1600">
                <a:sym typeface="+mn-ea"/>
              </a:rPr>
              <a:t> </a:t>
            </a:r>
            <a:r>
              <a:rPr lang="zh-CN" altLang="en-US" sz="1600">
                <a:sym typeface="+mn-ea"/>
              </a:rPr>
              <a:t>、消费税成本，以及每票货物通过应用</a:t>
            </a:r>
            <a:r>
              <a:rPr lang="en-US" altLang="zh-CN" sz="1600">
                <a:sym typeface="+mn-ea"/>
              </a:rPr>
              <a:t>FTA</a:t>
            </a:r>
            <a:r>
              <a:rPr lang="zh-CN" altLang="en-US" sz="1600">
                <a:sym typeface="+mn-ea"/>
              </a:rPr>
              <a:t>优惠政策可以获得的关税的金额</a:t>
            </a:r>
          </a:p>
          <a:p>
            <a:endParaRPr lang="zh-CN" altLang="en-US" sz="1600"/>
          </a:p>
          <a:p>
            <a:endParaRPr lang="zh-CN" altLang="en-US" sz="1600"/>
          </a:p>
          <a:p>
            <a:r>
              <a:rPr lang="en-US" altLang="zh-CN" b="1"/>
              <a:t>                                            </a:t>
            </a:r>
          </a:p>
        </p:txBody>
      </p:sp>
      <p:pic>
        <p:nvPicPr>
          <p:cNvPr id="4" name="图片 3"/>
          <p:cNvPicPr>
            <a:picLocks noChangeAspect="1"/>
          </p:cNvPicPr>
          <p:nvPr>
            <p:custDataLst>
              <p:tags r:id="rId1"/>
            </p:custDataLst>
          </p:nvPr>
        </p:nvPicPr>
        <p:blipFill>
          <a:blip r:embed="rId3"/>
          <a:stretch>
            <a:fillRect/>
          </a:stretch>
        </p:blipFill>
        <p:spPr>
          <a:xfrm>
            <a:off x="3007360" y="1263015"/>
            <a:ext cx="8750935" cy="392557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textbox 553"/>
          <p:cNvSpPr/>
          <p:nvPr/>
        </p:nvSpPr>
        <p:spPr>
          <a:xfrm>
            <a:off x="272288" y="453922"/>
            <a:ext cx="2461260" cy="378459"/>
          </a:xfrm>
          <a:prstGeom prst="rect">
            <a:avLst/>
          </a:prstGeom>
        </p:spPr>
        <p:txBody>
          <a:bodyPr vert="horz" wrap="square" lIns="0" tIns="0" rIns="0" bIns="0"/>
          <a:lstStyle/>
          <a:p>
            <a:pPr algn="l" rtl="0" eaLnBrk="0">
              <a:lnSpc>
                <a:spcPct val="72000"/>
              </a:lnSpc>
            </a:pPr>
            <a:endParaRPr lang="en-US" altLang="en-US" sz="100" dirty="0"/>
          </a:p>
          <a:p>
            <a:pPr marL="12700" algn="l" rtl="0" eaLnBrk="0">
              <a:lnSpc>
                <a:spcPct val="97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最优税率查询</a:t>
            </a:r>
            <a:endPar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endParaRPr>
          </a:p>
          <a:p>
            <a:pPr marL="12700" algn="l" rtl="0" eaLnBrk="0">
              <a:lnSpc>
                <a:spcPct val="97000"/>
              </a:lnSpc>
            </a:pPr>
            <a:endParaRPr lang="zh-CN" sz="2400" spc="-10" dirty="0">
              <a:ln w="6350"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endParaRPr>
          </a:p>
        </p:txBody>
      </p:sp>
      <p:sp>
        <p:nvSpPr>
          <p:cNvPr id="554"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556"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7" name="文本框 6"/>
          <p:cNvSpPr txBox="1"/>
          <p:nvPr/>
        </p:nvSpPr>
        <p:spPr>
          <a:xfrm>
            <a:off x="283210" y="1340485"/>
            <a:ext cx="2485390" cy="4092575"/>
          </a:xfrm>
          <a:prstGeom prst="rect">
            <a:avLst/>
          </a:prstGeom>
          <a:noFill/>
        </p:spPr>
        <p:txBody>
          <a:bodyPr wrap="square" rtlCol="0">
            <a:spAutoFit/>
          </a:bodyPr>
          <a:lstStyle/>
          <a:p>
            <a:r>
              <a:rPr lang="zh-CN" altLang="en-US" b="1"/>
              <a:t>最优税率查询</a:t>
            </a:r>
          </a:p>
          <a:p>
            <a:endParaRPr lang="zh-CN" altLang="en-US">
              <a:sym typeface="+mn-ea"/>
            </a:endParaRPr>
          </a:p>
          <a:p>
            <a:r>
              <a:rPr lang="zh-CN" altLang="en-US" sz="1600">
                <a:sym typeface="+mn-ea"/>
              </a:rPr>
              <a:t>在进出口中，如果有多套</a:t>
            </a:r>
            <a:r>
              <a:rPr lang="en-US" altLang="zh-CN" sz="1600">
                <a:sym typeface="+mn-ea"/>
              </a:rPr>
              <a:t>FTA</a:t>
            </a:r>
            <a:r>
              <a:rPr lang="zh-CN" altLang="en-US" sz="1600">
                <a:sym typeface="+mn-ea"/>
              </a:rPr>
              <a:t>税率可以适用，将全量收集所有</a:t>
            </a:r>
            <a:r>
              <a:rPr lang="en-US" altLang="zh-CN" sz="1600">
                <a:sym typeface="+mn-ea"/>
              </a:rPr>
              <a:t>FTA</a:t>
            </a:r>
            <a:r>
              <a:rPr lang="zh-CN" altLang="en-US" sz="1600">
                <a:sym typeface="+mn-ea"/>
              </a:rPr>
              <a:t>的协定税率信息，并通过比较帮忙企业选择使用的</a:t>
            </a:r>
            <a:r>
              <a:rPr lang="en-US" altLang="zh-CN" sz="1600">
                <a:sym typeface="+mn-ea"/>
              </a:rPr>
              <a:t>FTA</a:t>
            </a:r>
            <a:r>
              <a:rPr lang="zh-CN" altLang="en-US" sz="1600">
                <a:sym typeface="+mn-ea"/>
              </a:rPr>
              <a:t>类型以及对应的最低税率</a:t>
            </a:r>
            <a:r>
              <a:rPr lang="en-US" altLang="zh-CN" sz="1600">
                <a:sym typeface="+mn-ea"/>
              </a:rPr>
              <a:t>  </a:t>
            </a:r>
            <a:r>
              <a:rPr lang="en-US" altLang="zh-CN" sz="1600" b="1">
                <a:sym typeface="+mn-ea"/>
              </a:rPr>
              <a:t>  </a:t>
            </a:r>
          </a:p>
          <a:p>
            <a:endParaRPr lang="en-US" altLang="zh-CN" sz="1600" b="1">
              <a:sym typeface="+mn-ea"/>
            </a:endParaRPr>
          </a:p>
          <a:p>
            <a:r>
              <a:rPr lang="zh-CN" altLang="en-US" sz="1600">
                <a:sym typeface="+mn-ea"/>
              </a:rPr>
              <a:t>对于没有</a:t>
            </a:r>
            <a:r>
              <a:rPr lang="en-US" altLang="zh-CN" sz="1600">
                <a:sym typeface="+mn-ea"/>
              </a:rPr>
              <a:t>FTA</a:t>
            </a:r>
            <a:r>
              <a:rPr lang="zh-CN" altLang="en-US" sz="1600">
                <a:sym typeface="+mn-ea"/>
              </a:rPr>
              <a:t>优惠关税的商品，系统自动提醒其他</a:t>
            </a:r>
            <a:r>
              <a:rPr lang="en-US" altLang="zh-CN" sz="1600">
                <a:sym typeface="+mn-ea"/>
              </a:rPr>
              <a:t>20</a:t>
            </a:r>
            <a:r>
              <a:rPr lang="zh-CN" altLang="en-US" sz="1600">
                <a:sym typeface="+mn-ea"/>
              </a:rPr>
              <a:t>套</a:t>
            </a:r>
            <a:r>
              <a:rPr lang="en-US" altLang="zh-CN" sz="1600">
                <a:sym typeface="+mn-ea"/>
              </a:rPr>
              <a:t>FTA</a:t>
            </a:r>
            <a:r>
              <a:rPr lang="zh-CN" altLang="en-US" sz="1600">
                <a:sym typeface="+mn-ea"/>
              </a:rPr>
              <a:t>涉及的国家（地区）以及定税率，便于企业考虑是否通过扩大供应商来源或者调整采购渠道来享受优惠税率 </a:t>
            </a:r>
            <a:endParaRPr lang="zh-CN" altLang="en-US" sz="1600"/>
          </a:p>
        </p:txBody>
      </p:sp>
      <p:pic>
        <p:nvPicPr>
          <p:cNvPr id="3" name="图片 2"/>
          <p:cNvPicPr>
            <a:picLocks noChangeAspect="1"/>
          </p:cNvPicPr>
          <p:nvPr>
            <p:custDataLst>
              <p:tags r:id="rId1"/>
            </p:custDataLst>
          </p:nvPr>
        </p:nvPicPr>
        <p:blipFill>
          <a:blip r:embed="rId4"/>
          <a:stretch>
            <a:fillRect/>
          </a:stretch>
        </p:blipFill>
        <p:spPr>
          <a:xfrm>
            <a:off x="3116580" y="1383030"/>
            <a:ext cx="8554085" cy="40919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textbox 553"/>
          <p:cNvSpPr/>
          <p:nvPr/>
        </p:nvSpPr>
        <p:spPr>
          <a:xfrm>
            <a:off x="272288" y="453922"/>
            <a:ext cx="2461260" cy="378459"/>
          </a:xfrm>
          <a:prstGeom prst="rect">
            <a:avLst/>
          </a:prstGeom>
        </p:spPr>
        <p:txBody>
          <a:bodyPr vert="horz" wrap="square" lIns="0" tIns="0" rIns="0" bIns="0"/>
          <a:lstStyle/>
          <a:p>
            <a:pPr algn="l" rtl="0" eaLnBrk="0">
              <a:lnSpc>
                <a:spcPct val="72000"/>
              </a:lnSpc>
            </a:pPr>
            <a:endParaRPr lang="en-US" altLang="en-US" sz="100" dirty="0"/>
          </a:p>
          <a:p>
            <a:pPr marL="12700" algn="l" rtl="0" eaLnBrk="0">
              <a:lnSpc>
                <a:spcPct val="97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税则查询</a:t>
            </a:r>
            <a:endParaRPr lang="en-US" altLang="zh-CN" sz="2800" spc="-10" dirty="0">
              <a:ln w="6350"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554"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556"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7" name="文本框 6"/>
          <p:cNvSpPr txBox="1"/>
          <p:nvPr/>
        </p:nvSpPr>
        <p:spPr>
          <a:xfrm>
            <a:off x="292735" y="1340485"/>
            <a:ext cx="2485390" cy="3846195"/>
          </a:xfrm>
          <a:prstGeom prst="rect">
            <a:avLst/>
          </a:prstGeom>
          <a:noFill/>
        </p:spPr>
        <p:txBody>
          <a:bodyPr wrap="square" rtlCol="0">
            <a:spAutoFit/>
          </a:bodyPr>
          <a:lstStyle/>
          <a:p>
            <a:r>
              <a:rPr lang="zh-CN" altLang="en-US" b="1"/>
              <a:t>税则查询</a:t>
            </a:r>
          </a:p>
          <a:p>
            <a:endParaRPr lang="zh-CN" altLang="en-US"/>
          </a:p>
          <a:p>
            <a:r>
              <a:rPr lang="zh-CN" altLang="en-US" sz="1600"/>
              <a:t>查询特定税号下的商品所需提供的监管证件类型（如关税配额证明，两用物项和技术许可证</a:t>
            </a:r>
            <a:r>
              <a:rPr lang="zh-CN" altLang="en-US" sz="1600">
                <a:sym typeface="+mn-ea"/>
              </a:rPr>
              <a:t>、</a:t>
            </a:r>
            <a:r>
              <a:rPr lang="zh-CN" altLang="en-US" sz="1600"/>
              <a:t>濒危动植物许可证</a:t>
            </a:r>
            <a:r>
              <a:rPr lang="zh-CN" altLang="en-US" sz="1600">
                <a:sym typeface="+mn-ea"/>
              </a:rPr>
              <a:t>、</a:t>
            </a:r>
            <a:r>
              <a:rPr lang="zh-CN" altLang="en-US" sz="1600"/>
              <a:t>药品进出口准许准等</a:t>
            </a:r>
            <a:r>
              <a:rPr lang="en-US" altLang="zh-CN" sz="1600"/>
              <a:t>60</a:t>
            </a:r>
            <a:r>
              <a:rPr lang="zh-CN" altLang="en-US" sz="1600"/>
              <a:t>种证书），并提示每项监管证件的签发机构</a:t>
            </a:r>
          </a:p>
          <a:p>
            <a:endParaRPr lang="zh-CN" altLang="en-US" sz="1600"/>
          </a:p>
          <a:p>
            <a:r>
              <a:rPr lang="zh-CN" altLang="en-US" sz="1600"/>
              <a:t>对于特定商品，提示进口和出口涉及的食品</a:t>
            </a:r>
            <a:r>
              <a:rPr lang="zh-CN" altLang="en-US" sz="1600">
                <a:sym typeface="+mn-ea"/>
              </a:rPr>
              <a:t>、</a:t>
            </a:r>
            <a:r>
              <a:rPr lang="zh-CN" altLang="en-US" sz="1600"/>
              <a:t>动植物，卫生检疫证件需求，以及商品检验证件的要求</a:t>
            </a:r>
          </a:p>
        </p:txBody>
      </p:sp>
      <p:pic>
        <p:nvPicPr>
          <p:cNvPr id="8" name="图片 7"/>
          <p:cNvPicPr>
            <a:picLocks noChangeAspect="1"/>
          </p:cNvPicPr>
          <p:nvPr>
            <p:custDataLst>
              <p:tags r:id="rId1"/>
            </p:custDataLst>
          </p:nvPr>
        </p:nvPicPr>
        <p:blipFill>
          <a:blip r:embed="rId3"/>
          <a:stretch>
            <a:fillRect/>
          </a:stretch>
        </p:blipFill>
        <p:spPr>
          <a:xfrm>
            <a:off x="2869565" y="1189990"/>
            <a:ext cx="8801735" cy="447865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textbox 553"/>
          <p:cNvSpPr/>
          <p:nvPr/>
        </p:nvSpPr>
        <p:spPr>
          <a:xfrm>
            <a:off x="272288" y="453922"/>
            <a:ext cx="2461260" cy="378459"/>
          </a:xfrm>
          <a:prstGeom prst="rect">
            <a:avLst/>
          </a:prstGeom>
        </p:spPr>
        <p:txBody>
          <a:bodyPr vert="horz" wrap="square" lIns="0" tIns="0" rIns="0" bIns="0"/>
          <a:lstStyle/>
          <a:p>
            <a:pPr algn="l" rtl="0" eaLnBrk="0">
              <a:lnSpc>
                <a:spcPct val="72000"/>
              </a:lnSpc>
            </a:pPr>
            <a:endParaRPr lang="en-US" altLang="en-US" sz="100" dirty="0"/>
          </a:p>
          <a:p>
            <a:pPr marL="12700" algn="l" rtl="0" eaLnBrk="0">
              <a:lnSpc>
                <a:spcPct val="97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税则查询</a:t>
            </a:r>
            <a:endParaRPr lang="en-US" altLang="zh-CN" sz="2800" spc="-10" dirty="0">
              <a:ln w="6350"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554"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556"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pic>
        <p:nvPicPr>
          <p:cNvPr id="6" name="图片 5"/>
          <p:cNvPicPr>
            <a:picLocks noChangeAspect="1"/>
          </p:cNvPicPr>
          <p:nvPr>
            <p:custDataLst>
              <p:tags r:id="rId1"/>
            </p:custDataLst>
          </p:nvPr>
        </p:nvPicPr>
        <p:blipFill>
          <a:blip r:embed="rId3"/>
          <a:stretch>
            <a:fillRect/>
          </a:stretch>
        </p:blipFill>
        <p:spPr>
          <a:xfrm>
            <a:off x="343535" y="1924685"/>
            <a:ext cx="10809605" cy="4213860"/>
          </a:xfrm>
          <a:prstGeom prst="rect">
            <a:avLst/>
          </a:prstGeom>
        </p:spPr>
      </p:pic>
      <p:sp>
        <p:nvSpPr>
          <p:cNvPr id="7" name="文本框 6"/>
          <p:cNvSpPr txBox="1"/>
          <p:nvPr/>
        </p:nvSpPr>
        <p:spPr>
          <a:xfrm>
            <a:off x="272415" y="1116965"/>
            <a:ext cx="10274300" cy="614045"/>
          </a:xfrm>
          <a:prstGeom prst="rect">
            <a:avLst/>
          </a:prstGeom>
          <a:noFill/>
        </p:spPr>
        <p:txBody>
          <a:bodyPr wrap="square" rtlCol="0">
            <a:spAutoFit/>
          </a:bodyPr>
          <a:lstStyle/>
          <a:p>
            <a:r>
              <a:rPr lang="zh-CN" altLang="en-US" b="1"/>
              <a:t>税则查询</a:t>
            </a:r>
            <a:endParaRPr lang="zh-CN" altLang="en-US" sz="1600"/>
          </a:p>
          <a:p>
            <a:r>
              <a:rPr lang="zh-CN" altLang="en-US" sz="1600"/>
              <a:t>提供中美加征税率的及时更新，并对加征得实施时间和结束时间给出指南和参考（下图为所需检验检疫证）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textbox 553"/>
          <p:cNvSpPr/>
          <p:nvPr/>
        </p:nvSpPr>
        <p:spPr>
          <a:xfrm>
            <a:off x="272288" y="453922"/>
            <a:ext cx="2461260" cy="378459"/>
          </a:xfrm>
          <a:prstGeom prst="rect">
            <a:avLst/>
          </a:prstGeom>
        </p:spPr>
        <p:txBody>
          <a:bodyPr vert="horz" wrap="square" lIns="0" tIns="0" rIns="0" bIns="0"/>
          <a:lstStyle/>
          <a:p>
            <a:pPr algn="l" rtl="0" eaLnBrk="0">
              <a:lnSpc>
                <a:spcPct val="72000"/>
              </a:lnSpc>
            </a:pPr>
            <a:endParaRPr lang="en-US" altLang="en-US" sz="100" dirty="0"/>
          </a:p>
          <a:p>
            <a:pPr marL="12700" algn="l" rtl="0" eaLnBrk="0">
              <a:lnSpc>
                <a:spcPct val="97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税则查询</a:t>
            </a:r>
            <a:endParaRPr lang="en-US" altLang="zh-CN" sz="2800" spc="-10" dirty="0">
              <a:ln w="6350"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554"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556"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pic>
        <p:nvPicPr>
          <p:cNvPr id="5" name="图片 4"/>
          <p:cNvPicPr>
            <a:picLocks noChangeAspect="1"/>
          </p:cNvPicPr>
          <p:nvPr>
            <p:custDataLst>
              <p:tags r:id="rId1"/>
            </p:custDataLst>
          </p:nvPr>
        </p:nvPicPr>
        <p:blipFill>
          <a:blip r:embed="rId3"/>
          <a:stretch>
            <a:fillRect/>
          </a:stretch>
        </p:blipFill>
        <p:spPr>
          <a:xfrm>
            <a:off x="170815" y="1778000"/>
            <a:ext cx="11156950" cy="4062730"/>
          </a:xfrm>
          <a:prstGeom prst="rect">
            <a:avLst/>
          </a:prstGeom>
        </p:spPr>
      </p:pic>
      <p:sp>
        <p:nvSpPr>
          <p:cNvPr id="7" name="文本框 6"/>
          <p:cNvSpPr txBox="1"/>
          <p:nvPr/>
        </p:nvSpPr>
        <p:spPr>
          <a:xfrm>
            <a:off x="424815" y="1023620"/>
            <a:ext cx="9996805" cy="504825"/>
          </a:xfrm>
          <a:prstGeom prst="rect">
            <a:avLst/>
          </a:prstGeom>
          <a:noFill/>
        </p:spPr>
        <p:txBody>
          <a:bodyPr wrap="square" rtlCol="0">
            <a:noAutofit/>
          </a:bodyPr>
          <a:lstStyle/>
          <a:p>
            <a:r>
              <a:rPr lang="zh-CN" altLang="en-US" b="1"/>
              <a:t>税则查询</a:t>
            </a:r>
            <a:endParaRPr lang="zh-CN" altLang="en-US" sz="1600"/>
          </a:p>
          <a:p>
            <a:r>
              <a:rPr lang="zh-CN" altLang="en-US" sz="1600"/>
              <a:t>对于特定商品，如果涉及出口税率，出口退税，或者反倾销反补贴税率，将一站式展示相关税费信息</a:t>
            </a:r>
          </a:p>
          <a:p>
            <a:endParaRPr lang="zh-CN" altLang="en-US" sz="1600"/>
          </a:p>
          <a:p>
            <a:endParaRPr lang="zh-CN" altLang="en-US" sz="16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textbox 553"/>
          <p:cNvSpPr/>
          <p:nvPr/>
        </p:nvSpPr>
        <p:spPr>
          <a:xfrm>
            <a:off x="272415" y="454025"/>
            <a:ext cx="2876550" cy="378460"/>
          </a:xfrm>
          <a:prstGeom prst="rect">
            <a:avLst/>
          </a:prstGeom>
        </p:spPr>
        <p:txBody>
          <a:bodyPr vert="horz" wrap="square" lIns="0" tIns="0" rIns="0" bIns="0"/>
          <a:lstStyle/>
          <a:p>
            <a:pPr algn="l" rtl="0" eaLnBrk="0">
              <a:lnSpc>
                <a:spcPct val="72000"/>
              </a:lnSpc>
            </a:pPr>
            <a:endParaRPr lang="en-US" altLang="en-US" sz="100" dirty="0"/>
          </a:p>
          <a:p>
            <a:pPr marL="12700" algn="l" rtl="0" eaLnBrk="0">
              <a:lnSpc>
                <a:spcPct val="97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原产地规则查询</a:t>
            </a:r>
            <a:endPar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endParaRPr>
          </a:p>
          <a:p>
            <a:pPr marL="12700" algn="l" rtl="0" eaLnBrk="0">
              <a:lnSpc>
                <a:spcPct val="97000"/>
              </a:lnSpc>
            </a:pPr>
            <a:endParaRPr lang="zh-CN" sz="2400" spc="-10" dirty="0">
              <a:ln w="6350"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endParaRPr>
          </a:p>
        </p:txBody>
      </p:sp>
      <p:sp>
        <p:nvSpPr>
          <p:cNvPr id="554"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556"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7" name="文本框 6"/>
          <p:cNvSpPr txBox="1"/>
          <p:nvPr/>
        </p:nvSpPr>
        <p:spPr>
          <a:xfrm>
            <a:off x="272415" y="1050290"/>
            <a:ext cx="10234295" cy="984250"/>
          </a:xfrm>
          <a:prstGeom prst="rect">
            <a:avLst/>
          </a:prstGeom>
          <a:noFill/>
        </p:spPr>
        <p:txBody>
          <a:bodyPr wrap="square" rtlCol="0">
            <a:noAutofit/>
          </a:bodyPr>
          <a:lstStyle/>
          <a:p>
            <a:r>
              <a:rPr lang="zh-CN" altLang="en-US" b="1"/>
              <a:t>原产地规则查询</a:t>
            </a:r>
          </a:p>
          <a:p>
            <a:r>
              <a:rPr lang="zh-CN" altLang="en-US" sz="1600"/>
              <a:t>精准提供全套原产地规则。</a:t>
            </a:r>
          </a:p>
          <a:p>
            <a:endParaRPr lang="zh-CN" altLang="en-US" sz="1600"/>
          </a:p>
          <a:p>
            <a:endParaRPr lang="zh-CN" altLang="en-US" sz="1600"/>
          </a:p>
          <a:p>
            <a:endParaRPr lang="zh-CN" altLang="en-US" sz="1600"/>
          </a:p>
          <a:p>
            <a:endParaRPr lang="zh-CN" altLang="en-US" sz="1600"/>
          </a:p>
        </p:txBody>
      </p:sp>
      <p:pic>
        <p:nvPicPr>
          <p:cNvPr id="3" name="图片 2"/>
          <p:cNvPicPr>
            <a:picLocks noChangeAspect="1"/>
          </p:cNvPicPr>
          <p:nvPr>
            <p:custDataLst>
              <p:tags r:id="rId1"/>
            </p:custDataLst>
          </p:nvPr>
        </p:nvPicPr>
        <p:blipFill>
          <a:blip r:embed="rId3"/>
          <a:stretch>
            <a:fillRect/>
          </a:stretch>
        </p:blipFill>
        <p:spPr>
          <a:xfrm>
            <a:off x="379730" y="1669415"/>
            <a:ext cx="10372090" cy="45656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textbox 553"/>
          <p:cNvSpPr/>
          <p:nvPr/>
        </p:nvSpPr>
        <p:spPr>
          <a:xfrm>
            <a:off x="272415" y="454025"/>
            <a:ext cx="2876550" cy="378460"/>
          </a:xfrm>
          <a:prstGeom prst="rect">
            <a:avLst/>
          </a:prstGeom>
        </p:spPr>
        <p:txBody>
          <a:bodyPr vert="horz" wrap="square" lIns="0" tIns="0" rIns="0" bIns="0"/>
          <a:lstStyle/>
          <a:p>
            <a:pPr algn="l" rtl="0" eaLnBrk="0">
              <a:lnSpc>
                <a:spcPct val="72000"/>
              </a:lnSpc>
            </a:pPr>
            <a:endParaRPr lang="en-US" altLang="en-US" sz="100" dirty="0"/>
          </a:p>
          <a:p>
            <a:pPr marL="12700" algn="l" rtl="0" eaLnBrk="0">
              <a:lnSpc>
                <a:spcPct val="97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原产地规则查询</a:t>
            </a:r>
            <a:endPar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endParaRPr>
          </a:p>
          <a:p>
            <a:pPr marL="12700" algn="l" rtl="0" eaLnBrk="0">
              <a:lnSpc>
                <a:spcPct val="97000"/>
              </a:lnSpc>
            </a:pPr>
            <a:endParaRPr lang="zh-CN" sz="2400" spc="-10" dirty="0">
              <a:ln w="6350"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endParaRPr>
          </a:p>
        </p:txBody>
      </p:sp>
      <p:sp>
        <p:nvSpPr>
          <p:cNvPr id="554"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556"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7" name="文本框 6"/>
          <p:cNvSpPr txBox="1"/>
          <p:nvPr/>
        </p:nvSpPr>
        <p:spPr>
          <a:xfrm>
            <a:off x="283210" y="1177925"/>
            <a:ext cx="11217910" cy="1599565"/>
          </a:xfrm>
          <a:prstGeom prst="rect">
            <a:avLst/>
          </a:prstGeom>
          <a:noFill/>
        </p:spPr>
        <p:txBody>
          <a:bodyPr wrap="square" rtlCol="0">
            <a:spAutoFit/>
          </a:bodyPr>
          <a:lstStyle/>
          <a:p>
            <a:r>
              <a:rPr lang="zh-CN" altLang="en-US" b="1"/>
              <a:t>原产地规则查询</a:t>
            </a:r>
            <a:endParaRPr lang="zh-CN" altLang="en-US" sz="1600"/>
          </a:p>
          <a:p>
            <a:r>
              <a:rPr lang="zh-CN" altLang="en-US" sz="1600"/>
              <a:t>通过大数据技术可精确的提供所有需要满足的原产地规则和条款，包括对原产地标准、补充规则、附加规则和海关手需上的需求。</a:t>
            </a:r>
          </a:p>
          <a:p>
            <a:endParaRPr lang="zh-CN" altLang="en-US" sz="1600"/>
          </a:p>
          <a:p>
            <a:endParaRPr lang="zh-CN" altLang="en-US" sz="1600"/>
          </a:p>
          <a:p>
            <a:endParaRPr lang="zh-CN" altLang="en-US" sz="1600"/>
          </a:p>
        </p:txBody>
      </p:sp>
      <p:pic>
        <p:nvPicPr>
          <p:cNvPr id="2" name="图片 1"/>
          <p:cNvPicPr>
            <a:picLocks noChangeAspect="1"/>
          </p:cNvPicPr>
          <p:nvPr/>
        </p:nvPicPr>
        <p:blipFill>
          <a:blip r:embed="rId2"/>
          <a:stretch>
            <a:fillRect/>
          </a:stretch>
        </p:blipFill>
        <p:spPr>
          <a:xfrm>
            <a:off x="272415" y="2028190"/>
            <a:ext cx="11217910" cy="429514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textbox 553"/>
          <p:cNvSpPr/>
          <p:nvPr/>
        </p:nvSpPr>
        <p:spPr>
          <a:xfrm>
            <a:off x="272415" y="454025"/>
            <a:ext cx="3444240" cy="378460"/>
          </a:xfrm>
          <a:prstGeom prst="rect">
            <a:avLst/>
          </a:prstGeom>
        </p:spPr>
        <p:txBody>
          <a:bodyPr vert="horz" wrap="square" lIns="0" tIns="0" rIns="0" bIns="0"/>
          <a:lstStyle/>
          <a:p>
            <a:pPr algn="l" rtl="0" eaLnBrk="0">
              <a:lnSpc>
                <a:spcPct val="72000"/>
              </a:lnSpc>
            </a:pPr>
            <a:endParaRPr lang="en-US" altLang="en-US" sz="100" dirty="0"/>
          </a:p>
          <a:p>
            <a:pPr marL="12700" algn="l" rtl="0" eaLnBrk="0">
              <a:lnSpc>
                <a:spcPct val="97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原产地规则查询</a:t>
            </a:r>
            <a:endPar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endParaRPr>
          </a:p>
          <a:p>
            <a:pPr marL="12700" algn="l" rtl="0" eaLnBrk="0">
              <a:lnSpc>
                <a:spcPct val="97000"/>
              </a:lnSpc>
            </a:pPr>
            <a:endPar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554"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556"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7" name="文本框 6"/>
          <p:cNvSpPr txBox="1"/>
          <p:nvPr/>
        </p:nvSpPr>
        <p:spPr>
          <a:xfrm>
            <a:off x="283210" y="1340485"/>
            <a:ext cx="2485390" cy="1599565"/>
          </a:xfrm>
          <a:prstGeom prst="rect">
            <a:avLst/>
          </a:prstGeom>
          <a:noFill/>
        </p:spPr>
        <p:txBody>
          <a:bodyPr wrap="square" rtlCol="0">
            <a:spAutoFit/>
          </a:bodyPr>
          <a:lstStyle/>
          <a:p>
            <a:r>
              <a:rPr lang="zh-CN" altLang="en-US" b="1"/>
              <a:t>原产地规则查询</a:t>
            </a:r>
          </a:p>
          <a:p>
            <a:endParaRPr lang="zh-CN" altLang="en-US" sz="1600"/>
          </a:p>
          <a:p>
            <a:r>
              <a:rPr lang="zh-CN" altLang="en-US" sz="1600">
                <a:sym typeface="+mn-ea"/>
              </a:rPr>
              <a:t>提高企业在上百页文件种搜索法律规则的效率，降低合规管理成本。</a:t>
            </a:r>
            <a:endParaRPr lang="zh-CN" altLang="en-US" sz="1600"/>
          </a:p>
          <a:p>
            <a:endParaRPr lang="zh-CN" altLang="en-US" sz="1600"/>
          </a:p>
        </p:txBody>
      </p:sp>
      <p:pic>
        <p:nvPicPr>
          <p:cNvPr id="2" name="图片 1"/>
          <p:cNvPicPr>
            <a:picLocks noChangeAspect="1"/>
          </p:cNvPicPr>
          <p:nvPr>
            <p:custDataLst>
              <p:tags r:id="rId1"/>
            </p:custDataLst>
          </p:nvPr>
        </p:nvPicPr>
        <p:blipFill>
          <a:blip r:embed="rId3"/>
          <a:stretch>
            <a:fillRect/>
          </a:stretch>
        </p:blipFill>
        <p:spPr>
          <a:xfrm>
            <a:off x="2682240" y="1119505"/>
            <a:ext cx="8387080" cy="527939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textbox 553"/>
          <p:cNvSpPr/>
          <p:nvPr/>
        </p:nvSpPr>
        <p:spPr>
          <a:xfrm>
            <a:off x="272415" y="454025"/>
            <a:ext cx="3444240" cy="378460"/>
          </a:xfrm>
          <a:prstGeom prst="rect">
            <a:avLst/>
          </a:prstGeom>
        </p:spPr>
        <p:txBody>
          <a:bodyPr vert="horz" wrap="square" lIns="0" tIns="0" rIns="0" bIns="0"/>
          <a:lstStyle/>
          <a:p>
            <a:pPr algn="l" rtl="0" eaLnBrk="0">
              <a:lnSpc>
                <a:spcPct val="72000"/>
              </a:lnSpc>
            </a:pPr>
            <a:endParaRPr lang="en-US" altLang="en-US" sz="100" dirty="0"/>
          </a:p>
          <a:p>
            <a:pPr marL="12700" algn="l" rtl="0" eaLnBrk="0">
              <a:lnSpc>
                <a:spcPct val="97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rPr>
              <a:t>原产地证填制仿真 </a:t>
            </a:r>
            <a:r>
              <a:rPr sz="2400" spc="-10" dirty="0">
                <a:ln w="6350"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  </a:t>
            </a:r>
          </a:p>
        </p:txBody>
      </p:sp>
      <p:sp>
        <p:nvSpPr>
          <p:cNvPr id="554"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556"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pic>
        <p:nvPicPr>
          <p:cNvPr id="3" name="图片 2"/>
          <p:cNvPicPr>
            <a:picLocks noChangeAspect="1"/>
          </p:cNvPicPr>
          <p:nvPr>
            <p:custDataLst>
              <p:tags r:id="rId1"/>
            </p:custDataLst>
          </p:nvPr>
        </p:nvPicPr>
        <p:blipFill>
          <a:blip r:embed="rId3"/>
          <a:stretch>
            <a:fillRect/>
          </a:stretch>
        </p:blipFill>
        <p:spPr>
          <a:xfrm>
            <a:off x="1297305" y="1119505"/>
            <a:ext cx="9597390" cy="547560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textbox 553"/>
          <p:cNvSpPr/>
          <p:nvPr/>
        </p:nvSpPr>
        <p:spPr>
          <a:xfrm>
            <a:off x="272415" y="454025"/>
            <a:ext cx="3444240" cy="378460"/>
          </a:xfrm>
          <a:prstGeom prst="rect">
            <a:avLst/>
          </a:prstGeom>
        </p:spPr>
        <p:txBody>
          <a:bodyPr vert="horz" wrap="square" lIns="0" tIns="0" rIns="0" bIns="0"/>
          <a:lstStyle/>
          <a:p>
            <a:pPr algn="l" rtl="0" eaLnBrk="0">
              <a:lnSpc>
                <a:spcPct val="72000"/>
              </a:lnSpc>
            </a:pPr>
            <a:endParaRPr lang="en-US" altLang="en-US" sz="100" dirty="0"/>
          </a:p>
          <a:p>
            <a:pPr marL="12700" algn="l" rtl="0" eaLnBrk="0">
              <a:lnSpc>
                <a:spcPct val="97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rPr>
              <a:t>原产地证填制仿真</a:t>
            </a:r>
            <a:r>
              <a:rPr sz="2400" spc="-10" dirty="0">
                <a:ln w="6350"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   </a:t>
            </a:r>
          </a:p>
        </p:txBody>
      </p:sp>
      <p:sp>
        <p:nvSpPr>
          <p:cNvPr id="554"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556"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pic>
        <p:nvPicPr>
          <p:cNvPr id="3" name="图片 2"/>
          <p:cNvPicPr>
            <a:picLocks noChangeAspect="1"/>
          </p:cNvPicPr>
          <p:nvPr>
            <p:custDataLst>
              <p:tags r:id="rId1"/>
            </p:custDataLst>
          </p:nvPr>
        </p:nvPicPr>
        <p:blipFill>
          <a:blip r:embed="rId3"/>
          <a:stretch>
            <a:fillRect/>
          </a:stretch>
        </p:blipFill>
        <p:spPr>
          <a:xfrm>
            <a:off x="1468120" y="1122680"/>
            <a:ext cx="8788400" cy="5562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textbox 200"/>
          <p:cNvSpPr/>
          <p:nvPr/>
        </p:nvSpPr>
        <p:spPr>
          <a:xfrm>
            <a:off x="275590" y="454025"/>
            <a:ext cx="5073650" cy="370840"/>
          </a:xfrm>
          <a:prstGeom prst="rect">
            <a:avLst/>
          </a:prstGeom>
        </p:spPr>
        <p:txBody>
          <a:bodyPr vert="horz" wrap="square" lIns="0" tIns="0" rIns="0" bIns="0"/>
          <a:lstStyle/>
          <a:p>
            <a:pPr algn="l" rtl="0" eaLnBrk="0">
              <a:lnSpc>
                <a:spcPct val="94000"/>
              </a:lnSpc>
            </a:pPr>
            <a:endParaRPr lang="en-US" altLang="en-US" sz="100" dirty="0"/>
          </a:p>
          <a:p>
            <a:pPr marL="12700" algn="l" rtl="0" eaLnBrk="0">
              <a:lnSpc>
                <a:spcPct val="94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（四）RCEP实验实训移动助手</a:t>
            </a:r>
            <a:endParaRPr lang="zh-CN" sz="2800" spc="-10" dirty="0">
              <a:ln w="6350"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551" name="rect"/>
          <p:cNvSpPr/>
          <p:nvPr>
            <p:custDataLst>
              <p:tags r:id="rId1"/>
            </p:custDataLst>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548" name="rect"/>
          <p:cNvSpPr/>
          <p:nvPr>
            <p:custDataLst>
              <p:tags r:id="rId2"/>
            </p:custDataLst>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pic>
        <p:nvPicPr>
          <p:cNvPr id="5" name="图片 4"/>
          <p:cNvPicPr>
            <a:picLocks noChangeAspect="1"/>
          </p:cNvPicPr>
          <p:nvPr/>
        </p:nvPicPr>
        <p:blipFill>
          <a:blip r:embed="rId4"/>
          <a:srcRect t="3534"/>
          <a:stretch>
            <a:fillRect/>
          </a:stretch>
        </p:blipFill>
        <p:spPr>
          <a:xfrm>
            <a:off x="548005" y="1370330"/>
            <a:ext cx="2132965" cy="4541520"/>
          </a:xfrm>
          <a:prstGeom prst="rect">
            <a:avLst/>
          </a:prstGeom>
        </p:spPr>
      </p:pic>
      <p:pic>
        <p:nvPicPr>
          <p:cNvPr id="7" name="图片 6"/>
          <p:cNvPicPr>
            <a:picLocks noChangeAspect="1"/>
          </p:cNvPicPr>
          <p:nvPr/>
        </p:nvPicPr>
        <p:blipFill>
          <a:blip r:embed="rId5"/>
          <a:srcRect l="-480" t="4133" r="480" b="-4133"/>
          <a:stretch>
            <a:fillRect/>
          </a:stretch>
        </p:blipFill>
        <p:spPr>
          <a:xfrm>
            <a:off x="5899785" y="1351280"/>
            <a:ext cx="2115185" cy="4670425"/>
          </a:xfrm>
          <a:prstGeom prst="rect">
            <a:avLst/>
          </a:prstGeom>
        </p:spPr>
      </p:pic>
      <p:pic>
        <p:nvPicPr>
          <p:cNvPr id="9" name="图片 8"/>
          <p:cNvPicPr>
            <a:picLocks noChangeAspect="1"/>
          </p:cNvPicPr>
          <p:nvPr/>
        </p:nvPicPr>
        <p:blipFill>
          <a:blip r:embed="rId6"/>
          <a:srcRect t="4133"/>
          <a:stretch>
            <a:fillRect/>
          </a:stretch>
        </p:blipFill>
        <p:spPr>
          <a:xfrm>
            <a:off x="3232150" y="1370330"/>
            <a:ext cx="2116455" cy="4478020"/>
          </a:xfrm>
          <a:prstGeom prst="rect">
            <a:avLst/>
          </a:prstGeom>
        </p:spPr>
      </p:pic>
      <p:pic>
        <p:nvPicPr>
          <p:cNvPr id="3" name="图片 2"/>
          <p:cNvPicPr>
            <a:picLocks noChangeAspect="1"/>
          </p:cNvPicPr>
          <p:nvPr/>
        </p:nvPicPr>
        <p:blipFill>
          <a:blip r:embed="rId7"/>
          <a:srcRect t="3699"/>
          <a:stretch>
            <a:fillRect/>
          </a:stretch>
        </p:blipFill>
        <p:spPr>
          <a:xfrm>
            <a:off x="8705850" y="1351280"/>
            <a:ext cx="2115185" cy="449707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503035" y="2983865"/>
            <a:ext cx="3905250" cy="583565"/>
          </a:xfrm>
          <a:prstGeom prst="rect">
            <a:avLst/>
          </a:prstGeom>
          <a:noFill/>
        </p:spPr>
        <p:txBody>
          <a:bodyPr wrap="square">
            <a:spAutoFit/>
          </a:bodyPr>
          <a:lstStyle/>
          <a:p>
            <a:pPr marL="0" indent="0">
              <a:buNone/>
            </a:pPr>
            <a:r>
              <a:rPr lang="zh-CN" altLang="da-DK" sz="32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学院合作模式</a:t>
            </a:r>
            <a:endParaRPr lang="zh-CN" altLang="en-US" sz="3200" b="1"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 name="文本框 2"/>
          <p:cNvSpPr txBox="1"/>
          <p:nvPr/>
        </p:nvSpPr>
        <p:spPr>
          <a:xfrm>
            <a:off x="6492240" y="4292600"/>
            <a:ext cx="4064000" cy="368300"/>
          </a:xfrm>
          <a:prstGeom prst="rect">
            <a:avLst/>
          </a:prstGeom>
          <a:noFill/>
        </p:spPr>
        <p:txBody>
          <a:bodyPr wrap="square" rtlCol="0">
            <a:spAutoFit/>
          </a:bodyPr>
          <a:lstStyle/>
          <a:p>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custDataLst>
              <p:tags r:id="rId1"/>
            </p:custDataLst>
          </p:nvPr>
        </p:nvGrpSpPr>
        <p:grpSpPr>
          <a:xfrm>
            <a:off x="1653359" y="3101920"/>
            <a:ext cx="1656438" cy="2580894"/>
            <a:chOff x="347682" y="3029956"/>
            <a:chExt cx="1390229" cy="2166114"/>
          </a:xfrm>
        </p:grpSpPr>
        <p:sp>
          <p:nvSpPr>
            <p:cNvPr id="16" name="任意多边形 15"/>
            <p:cNvSpPr/>
            <p:nvPr>
              <p:custDataLst>
                <p:tags r:id="rId21"/>
              </p:custDataLst>
            </p:nvPr>
          </p:nvSpPr>
          <p:spPr>
            <a:xfrm rot="8089122">
              <a:off x="604790" y="3036155"/>
              <a:ext cx="916702" cy="904304"/>
            </a:xfrm>
            <a:custGeom>
              <a:avLst/>
              <a:gdLst>
                <a:gd name="connsiteX0" fmla="*/ 160704 w 1227047"/>
                <a:gd name="connsiteY0" fmla="*/ 1066343 h 1227047"/>
                <a:gd name="connsiteX1" fmla="*/ 0 w 1227047"/>
                <a:gd name="connsiteY1" fmla="*/ 678369 h 1227047"/>
                <a:gd name="connsiteX2" fmla="*/ 548678 w 1227047"/>
                <a:gd name="connsiteY2" fmla="*/ 129691 h 1227047"/>
                <a:gd name="connsiteX3" fmla="*/ 1227047 w 1227047"/>
                <a:gd name="connsiteY3" fmla="*/ 0 h 1227047"/>
                <a:gd name="connsiteX4" fmla="*/ 1097356 w 1227047"/>
                <a:gd name="connsiteY4" fmla="*/ 678369 h 1227047"/>
                <a:gd name="connsiteX5" fmla="*/ 548678 w 1227047"/>
                <a:gd name="connsiteY5" fmla="*/ 1227047 h 1227047"/>
                <a:gd name="connsiteX6" fmla="*/ 160704 w 1227047"/>
                <a:gd name="connsiteY6" fmla="*/ 1066343 h 122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7047" h="1227047">
                  <a:moveTo>
                    <a:pt x="160704" y="1066343"/>
                  </a:moveTo>
                  <a:cubicBezTo>
                    <a:pt x="61413" y="967052"/>
                    <a:pt x="0" y="829882"/>
                    <a:pt x="0" y="678369"/>
                  </a:cubicBezTo>
                  <a:cubicBezTo>
                    <a:pt x="0" y="375343"/>
                    <a:pt x="245652" y="129691"/>
                    <a:pt x="548678" y="129691"/>
                  </a:cubicBezTo>
                  <a:cubicBezTo>
                    <a:pt x="774801" y="129691"/>
                    <a:pt x="1000924" y="86461"/>
                    <a:pt x="1227047" y="0"/>
                  </a:cubicBezTo>
                  <a:cubicBezTo>
                    <a:pt x="1140586" y="226123"/>
                    <a:pt x="1097356" y="452246"/>
                    <a:pt x="1097356" y="678369"/>
                  </a:cubicBezTo>
                  <a:cubicBezTo>
                    <a:pt x="1097356" y="981395"/>
                    <a:pt x="851704" y="1227047"/>
                    <a:pt x="548678" y="1227047"/>
                  </a:cubicBezTo>
                  <a:cubicBezTo>
                    <a:pt x="397165" y="1227047"/>
                    <a:pt x="259996" y="1165634"/>
                    <a:pt x="160704" y="1066343"/>
                  </a:cubicBezTo>
                  <a:close/>
                </a:path>
              </a:pathLst>
            </a:custGeom>
            <a:noFill/>
            <a:ln w="19050" cap="flat" cmpd="sng" algn="ctr">
              <a:solidFill>
                <a:srgbClr val="47B6E7"/>
              </a:solidFill>
              <a:prstDash val="solid"/>
              <a:miter lim="800000"/>
            </a:ln>
            <a:effectLst/>
          </p:spPr>
          <p:txBody>
            <a:bodyPr rtlCol="0" anchor="ctr">
              <a:normAutofit/>
            </a:bodyPr>
            <a:lstStyle/>
            <a:p>
              <a:pPr algn="ctr"/>
              <a:endParaRPr lang="zh-CN" altLang="en-US" dirty="0">
                <a:solidFill>
                  <a:srgbClr val="5F5F5F"/>
                </a:solidFill>
                <a:sym typeface="Arial" panose="020B0604020202020204" pitchFamily="34" charset="0"/>
              </a:endParaRPr>
            </a:p>
          </p:txBody>
        </p:sp>
        <p:sp>
          <p:nvSpPr>
            <p:cNvPr id="17" name="椭圆 16"/>
            <p:cNvSpPr/>
            <p:nvPr>
              <p:custDataLst>
                <p:tags r:id="rId22"/>
              </p:custDataLst>
            </p:nvPr>
          </p:nvSpPr>
          <p:spPr>
            <a:xfrm>
              <a:off x="1008523" y="4210548"/>
              <a:ext cx="117612" cy="117612"/>
            </a:xfrm>
            <a:prstGeom prst="ellipse">
              <a:avLst/>
            </a:prstGeom>
            <a:solidFill>
              <a:srgbClr val="47B6E7"/>
            </a:solidFill>
            <a:ln w="28575" cap="flat" cmpd="sng" algn="ctr">
              <a:solidFill>
                <a:srgbClr val="47B6E7">
                  <a:lumMod val="60000"/>
                  <a:lumOff val="40000"/>
                </a:srgbClr>
              </a:solidFill>
              <a:prstDash val="solid"/>
              <a:miter lim="800000"/>
            </a:ln>
            <a:effectLst/>
          </p:spPr>
          <p:txBody>
            <a:bodyPr rtlCol="0" anchor="ctr">
              <a:normAutofit fontScale="25000" lnSpcReduction="20000"/>
            </a:bodyPr>
            <a:lstStyle/>
            <a:p>
              <a:pPr algn="ctr"/>
              <a:endParaRPr lang="zh-CN" altLang="en-US">
                <a:sym typeface="Arial" panose="020B0604020202020204" pitchFamily="34" charset="0"/>
              </a:endParaRPr>
            </a:p>
          </p:txBody>
        </p:sp>
        <p:sp>
          <p:nvSpPr>
            <p:cNvPr id="18" name="标题 1"/>
            <p:cNvSpPr txBox="1"/>
            <p:nvPr>
              <p:custDataLst>
                <p:tags r:id="rId23"/>
              </p:custDataLst>
            </p:nvPr>
          </p:nvSpPr>
          <p:spPr>
            <a:xfrm>
              <a:off x="640565" y="3265075"/>
              <a:ext cx="848601" cy="394210"/>
            </a:xfrm>
            <a:prstGeom prst="rect">
              <a:avLst/>
            </a:prstGeom>
            <a:noFill/>
          </p:spPr>
          <p:txBody>
            <a:bodyPr wrap="square" rtlCol="0">
              <a:normAutofit fontScale="80000"/>
            </a:bodyPr>
            <a:lstStyle>
              <a:defPPr>
                <a:defRPr lang="zh-CN"/>
              </a:defPPr>
              <a:lvl1pPr>
                <a:lnSpc>
                  <a:spcPct val="130000"/>
                </a:lnSpc>
                <a:defRPr sz="1200"/>
              </a:lvl1pPr>
            </a:lstStyle>
            <a:p>
              <a:pPr algn="ctr">
                <a:lnSpc>
                  <a:spcPct val="120000"/>
                </a:lnSpc>
              </a:pPr>
              <a:r>
                <a:rPr sz="1800" spc="90" dirty="0">
                  <a:solidFill>
                    <a:schemeClr val="accent5">
                      <a:alpha val="100000"/>
                    </a:schemeClr>
                  </a:solidFill>
                  <a:latin typeface="宋体" panose="02010600030101010101" pitchFamily="2" charset="-122"/>
                  <a:ea typeface="宋体" panose="02010600030101010101" pitchFamily="2" charset="-122"/>
                  <a:cs typeface="宋体" panose="02010600030101010101" pitchFamily="2" charset="-122"/>
                  <a:sym typeface="+mn-ea"/>
                </a:rPr>
                <a:t>第一阶</a:t>
              </a:r>
              <a:r>
                <a:rPr sz="1800" spc="50" dirty="0">
                  <a:solidFill>
                    <a:schemeClr val="accent5">
                      <a:alpha val="100000"/>
                    </a:schemeClr>
                  </a:solidFill>
                  <a:latin typeface="宋体" panose="02010600030101010101" pitchFamily="2" charset="-122"/>
                  <a:ea typeface="宋体" panose="02010600030101010101" pitchFamily="2" charset="-122"/>
                  <a:cs typeface="宋体" panose="02010600030101010101" pitchFamily="2" charset="-122"/>
                  <a:sym typeface="+mn-ea"/>
                </a:rPr>
                <a:t>段</a:t>
              </a:r>
              <a:endParaRPr lang="en-US" altLang="zh-CN" sz="1800" spc="50" dirty="0">
                <a:solidFill>
                  <a:schemeClr val="accent5">
                    <a:alpha val="100000"/>
                  </a:schemeClr>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9" name="标题 1"/>
            <p:cNvSpPr txBox="1"/>
            <p:nvPr>
              <p:custDataLst>
                <p:tags r:id="rId24"/>
              </p:custDataLst>
            </p:nvPr>
          </p:nvSpPr>
          <p:spPr>
            <a:xfrm>
              <a:off x="347682" y="4420986"/>
              <a:ext cx="1390229" cy="775084"/>
            </a:xfrm>
            <a:prstGeom prst="rect">
              <a:avLst/>
            </a:prstGeom>
            <a:noFill/>
          </p:spPr>
          <p:txBody>
            <a:bodyPr wrap="square" rtlCol="0">
              <a:normAutofit/>
            </a:bodyPr>
            <a:lstStyle>
              <a:defPPr>
                <a:defRPr lang="zh-CN"/>
              </a:defPPr>
              <a:lvl1pPr>
                <a:lnSpc>
                  <a:spcPct val="130000"/>
                </a:lnSpc>
                <a:defRPr sz="1200"/>
              </a:lvl1pPr>
            </a:lstStyle>
            <a:p>
              <a:pPr algn="ctr"/>
              <a:r>
                <a:rPr lang="zh-CN" sz="1600"/>
                <a:t>校企共建人才</a:t>
              </a:r>
            </a:p>
            <a:p>
              <a:pPr algn="ctr"/>
              <a:r>
                <a:rPr lang="zh-CN" sz="1600"/>
                <a:t>培养基地</a:t>
              </a:r>
            </a:p>
          </p:txBody>
        </p:sp>
      </p:grpSp>
      <p:grpSp>
        <p:nvGrpSpPr>
          <p:cNvPr id="20" name="组合 19"/>
          <p:cNvGrpSpPr/>
          <p:nvPr>
            <p:custDataLst>
              <p:tags r:id="rId2"/>
            </p:custDataLst>
          </p:nvPr>
        </p:nvGrpSpPr>
        <p:grpSpPr>
          <a:xfrm>
            <a:off x="3675845" y="2342906"/>
            <a:ext cx="1656438" cy="2580894"/>
            <a:chOff x="347682" y="3029956"/>
            <a:chExt cx="1390229" cy="2166114"/>
          </a:xfrm>
        </p:grpSpPr>
        <p:sp>
          <p:nvSpPr>
            <p:cNvPr id="21" name="任意多边形 20"/>
            <p:cNvSpPr/>
            <p:nvPr>
              <p:custDataLst>
                <p:tags r:id="rId17"/>
              </p:custDataLst>
            </p:nvPr>
          </p:nvSpPr>
          <p:spPr>
            <a:xfrm rot="8089122">
              <a:off x="604790" y="3036155"/>
              <a:ext cx="916702" cy="904304"/>
            </a:xfrm>
            <a:custGeom>
              <a:avLst/>
              <a:gdLst>
                <a:gd name="connsiteX0" fmla="*/ 160704 w 1227047"/>
                <a:gd name="connsiteY0" fmla="*/ 1066343 h 1227047"/>
                <a:gd name="connsiteX1" fmla="*/ 0 w 1227047"/>
                <a:gd name="connsiteY1" fmla="*/ 678369 h 1227047"/>
                <a:gd name="connsiteX2" fmla="*/ 548678 w 1227047"/>
                <a:gd name="connsiteY2" fmla="*/ 129691 h 1227047"/>
                <a:gd name="connsiteX3" fmla="*/ 1227047 w 1227047"/>
                <a:gd name="connsiteY3" fmla="*/ 0 h 1227047"/>
                <a:gd name="connsiteX4" fmla="*/ 1097356 w 1227047"/>
                <a:gd name="connsiteY4" fmla="*/ 678369 h 1227047"/>
                <a:gd name="connsiteX5" fmla="*/ 548678 w 1227047"/>
                <a:gd name="connsiteY5" fmla="*/ 1227047 h 1227047"/>
                <a:gd name="connsiteX6" fmla="*/ 160704 w 1227047"/>
                <a:gd name="connsiteY6" fmla="*/ 1066343 h 122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7047" h="1227047">
                  <a:moveTo>
                    <a:pt x="160704" y="1066343"/>
                  </a:moveTo>
                  <a:cubicBezTo>
                    <a:pt x="61413" y="967052"/>
                    <a:pt x="0" y="829882"/>
                    <a:pt x="0" y="678369"/>
                  </a:cubicBezTo>
                  <a:cubicBezTo>
                    <a:pt x="0" y="375343"/>
                    <a:pt x="245652" y="129691"/>
                    <a:pt x="548678" y="129691"/>
                  </a:cubicBezTo>
                  <a:cubicBezTo>
                    <a:pt x="774801" y="129691"/>
                    <a:pt x="1000924" y="86461"/>
                    <a:pt x="1227047" y="0"/>
                  </a:cubicBezTo>
                  <a:cubicBezTo>
                    <a:pt x="1140586" y="226123"/>
                    <a:pt x="1097356" y="452246"/>
                    <a:pt x="1097356" y="678369"/>
                  </a:cubicBezTo>
                  <a:cubicBezTo>
                    <a:pt x="1097356" y="981395"/>
                    <a:pt x="851704" y="1227047"/>
                    <a:pt x="548678" y="1227047"/>
                  </a:cubicBezTo>
                  <a:cubicBezTo>
                    <a:pt x="397165" y="1227047"/>
                    <a:pt x="259996" y="1165634"/>
                    <a:pt x="160704" y="1066343"/>
                  </a:cubicBezTo>
                  <a:close/>
                </a:path>
              </a:pathLst>
            </a:custGeom>
            <a:noFill/>
            <a:ln w="19050" cap="flat" cmpd="sng" algn="ctr">
              <a:solidFill>
                <a:srgbClr val="47B6E7"/>
              </a:solidFill>
              <a:prstDash val="solid"/>
              <a:miter lim="800000"/>
            </a:ln>
            <a:effectLst/>
          </p:spPr>
          <p:txBody>
            <a:bodyPr rtlCol="0" anchor="ctr">
              <a:normAutofit/>
            </a:bodyPr>
            <a:lstStyle/>
            <a:p>
              <a:pPr algn="ctr"/>
              <a:endParaRPr lang="zh-CN" altLang="en-US" dirty="0">
                <a:solidFill>
                  <a:srgbClr val="5F5F5F"/>
                </a:solidFill>
                <a:sym typeface="Arial" panose="020B0604020202020204" pitchFamily="34" charset="0"/>
              </a:endParaRPr>
            </a:p>
          </p:txBody>
        </p:sp>
        <p:sp>
          <p:nvSpPr>
            <p:cNvPr id="22" name="椭圆 21"/>
            <p:cNvSpPr/>
            <p:nvPr>
              <p:custDataLst>
                <p:tags r:id="rId18"/>
              </p:custDataLst>
            </p:nvPr>
          </p:nvSpPr>
          <p:spPr>
            <a:xfrm>
              <a:off x="1008523" y="4210548"/>
              <a:ext cx="117612" cy="117612"/>
            </a:xfrm>
            <a:prstGeom prst="ellipse">
              <a:avLst/>
            </a:prstGeom>
            <a:solidFill>
              <a:srgbClr val="47B6E7"/>
            </a:solidFill>
            <a:ln w="28575" cap="flat" cmpd="sng" algn="ctr">
              <a:solidFill>
                <a:srgbClr val="47B6E7">
                  <a:lumMod val="60000"/>
                  <a:lumOff val="40000"/>
                </a:srgbClr>
              </a:solidFill>
              <a:prstDash val="solid"/>
              <a:miter lim="800000"/>
            </a:ln>
            <a:effectLst/>
          </p:spPr>
          <p:txBody>
            <a:bodyPr rtlCol="0" anchor="ctr">
              <a:normAutofit fontScale="25000" lnSpcReduction="20000"/>
            </a:bodyPr>
            <a:lstStyle/>
            <a:p>
              <a:pPr algn="ctr"/>
              <a:endParaRPr lang="zh-CN" altLang="en-US">
                <a:sym typeface="Arial" panose="020B0604020202020204" pitchFamily="34" charset="0"/>
              </a:endParaRPr>
            </a:p>
          </p:txBody>
        </p:sp>
        <p:sp>
          <p:nvSpPr>
            <p:cNvPr id="23" name="标题 1"/>
            <p:cNvSpPr txBox="1"/>
            <p:nvPr>
              <p:custDataLst>
                <p:tags r:id="rId19"/>
              </p:custDataLst>
            </p:nvPr>
          </p:nvSpPr>
          <p:spPr>
            <a:xfrm>
              <a:off x="640565" y="3265075"/>
              <a:ext cx="848601" cy="394210"/>
            </a:xfrm>
            <a:prstGeom prst="rect">
              <a:avLst/>
            </a:prstGeom>
            <a:noFill/>
          </p:spPr>
          <p:txBody>
            <a:bodyPr wrap="square" rtlCol="0">
              <a:normAutofit fontScale="80000"/>
            </a:bodyPr>
            <a:lstStyle>
              <a:defPPr>
                <a:defRPr lang="zh-CN"/>
              </a:defPPr>
              <a:lvl1pPr>
                <a:lnSpc>
                  <a:spcPct val="130000"/>
                </a:lnSpc>
                <a:defRPr sz="1200"/>
              </a:lvl1pPr>
            </a:lstStyle>
            <a:p>
              <a:pPr marL="12700" algn="l" rtl="0" eaLnBrk="0">
                <a:lnSpc>
                  <a:spcPct val="100000"/>
                </a:lnSpc>
              </a:pPr>
              <a:r>
                <a:rPr sz="1800" spc="90" dirty="0">
                  <a:solidFill>
                    <a:schemeClr val="accent5">
                      <a:alpha val="100000"/>
                    </a:schemeClr>
                  </a:solidFill>
                  <a:latin typeface="宋体" panose="02010600030101010101" pitchFamily="2" charset="-122"/>
                  <a:ea typeface="宋体" panose="02010600030101010101" pitchFamily="2" charset="-122"/>
                  <a:cs typeface="宋体" panose="02010600030101010101" pitchFamily="2" charset="-122"/>
                  <a:sym typeface="+mn-ea"/>
                </a:rPr>
                <a:t>第二阶</a:t>
              </a:r>
              <a:r>
                <a:rPr sz="1800" spc="50" dirty="0">
                  <a:solidFill>
                    <a:schemeClr val="accent5">
                      <a:alpha val="100000"/>
                    </a:schemeClr>
                  </a:solidFill>
                  <a:latin typeface="宋体" panose="02010600030101010101" pitchFamily="2" charset="-122"/>
                  <a:ea typeface="宋体" panose="02010600030101010101" pitchFamily="2" charset="-122"/>
                  <a:cs typeface="宋体" panose="02010600030101010101" pitchFamily="2" charset="-122"/>
                  <a:sym typeface="+mn-ea"/>
                </a:rPr>
                <a:t>段</a:t>
              </a:r>
              <a:endParaRPr lang="en-US" altLang="zh-CN" sz="1800" spc="50" dirty="0">
                <a:solidFill>
                  <a:schemeClr val="accent5">
                    <a:alpha val="100000"/>
                  </a:schemeClr>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24" name="标题 1"/>
            <p:cNvSpPr txBox="1"/>
            <p:nvPr>
              <p:custDataLst>
                <p:tags r:id="rId20"/>
              </p:custDataLst>
            </p:nvPr>
          </p:nvSpPr>
          <p:spPr>
            <a:xfrm>
              <a:off x="347682" y="4420986"/>
              <a:ext cx="1390229" cy="775084"/>
            </a:xfrm>
            <a:prstGeom prst="rect">
              <a:avLst/>
            </a:prstGeom>
            <a:noFill/>
          </p:spPr>
          <p:txBody>
            <a:bodyPr wrap="square" rtlCol="0">
              <a:normAutofit fontScale="25000"/>
            </a:bodyPr>
            <a:lstStyle>
              <a:defPPr>
                <a:defRPr lang="zh-CN"/>
              </a:defPPr>
              <a:lvl1pPr>
                <a:lnSpc>
                  <a:spcPct val="130000"/>
                </a:lnSpc>
                <a:defRPr sz="1200"/>
              </a:lvl1pPr>
            </a:lstStyle>
            <a:p>
              <a:pPr algn="ctr"/>
              <a:r>
                <a:rPr sz="640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联合开发人</a:t>
              </a:r>
              <a:r>
                <a:rPr sz="640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才</a:t>
              </a:r>
              <a:r>
                <a:rPr sz="64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 </a:t>
              </a:r>
              <a:r>
                <a:rPr sz="640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培养体系</a:t>
              </a:r>
              <a:r>
                <a:rPr sz="640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a:t>
              </a:r>
              <a:r>
                <a:rPr sz="64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 </a:t>
              </a:r>
              <a:r>
                <a:rPr sz="640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举办实验</a:t>
              </a:r>
              <a:r>
                <a:rPr sz="640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班</a:t>
              </a:r>
              <a:endParaRPr lang="en-US" altLang="en-US" sz="6400" dirty="0"/>
            </a:p>
            <a:p>
              <a:pPr algn="ctr"/>
              <a:r>
                <a:rPr lang="pt-BR" altLang="zh-CN" sz="1800">
                  <a:sym typeface="Arial" panose="020B0604020202020204" pitchFamily="34" charset="0"/>
                </a:rPr>
                <a:t> </a:t>
              </a:r>
              <a:endParaRPr lang="zh-CN" altLang="en-US" sz="1800" dirty="0">
                <a:sym typeface="Arial" panose="020B0604020202020204" pitchFamily="34" charset="0"/>
              </a:endParaRPr>
            </a:p>
          </p:txBody>
        </p:sp>
      </p:grpSp>
      <p:grpSp>
        <p:nvGrpSpPr>
          <p:cNvPr id="25" name="组合 24"/>
          <p:cNvGrpSpPr/>
          <p:nvPr>
            <p:custDataLst>
              <p:tags r:id="rId3"/>
            </p:custDataLst>
          </p:nvPr>
        </p:nvGrpSpPr>
        <p:grpSpPr>
          <a:xfrm>
            <a:off x="5698332" y="1395722"/>
            <a:ext cx="1656438" cy="2580894"/>
            <a:chOff x="347682" y="3029956"/>
            <a:chExt cx="1390229" cy="2166114"/>
          </a:xfrm>
        </p:grpSpPr>
        <p:sp>
          <p:nvSpPr>
            <p:cNvPr id="26" name="任意多边形 25"/>
            <p:cNvSpPr/>
            <p:nvPr>
              <p:custDataLst>
                <p:tags r:id="rId13"/>
              </p:custDataLst>
            </p:nvPr>
          </p:nvSpPr>
          <p:spPr>
            <a:xfrm rot="8089122">
              <a:off x="604790" y="3036155"/>
              <a:ext cx="916702" cy="904304"/>
            </a:xfrm>
            <a:custGeom>
              <a:avLst/>
              <a:gdLst>
                <a:gd name="connsiteX0" fmla="*/ 160704 w 1227047"/>
                <a:gd name="connsiteY0" fmla="*/ 1066343 h 1227047"/>
                <a:gd name="connsiteX1" fmla="*/ 0 w 1227047"/>
                <a:gd name="connsiteY1" fmla="*/ 678369 h 1227047"/>
                <a:gd name="connsiteX2" fmla="*/ 548678 w 1227047"/>
                <a:gd name="connsiteY2" fmla="*/ 129691 h 1227047"/>
                <a:gd name="connsiteX3" fmla="*/ 1227047 w 1227047"/>
                <a:gd name="connsiteY3" fmla="*/ 0 h 1227047"/>
                <a:gd name="connsiteX4" fmla="*/ 1097356 w 1227047"/>
                <a:gd name="connsiteY4" fmla="*/ 678369 h 1227047"/>
                <a:gd name="connsiteX5" fmla="*/ 548678 w 1227047"/>
                <a:gd name="connsiteY5" fmla="*/ 1227047 h 1227047"/>
                <a:gd name="connsiteX6" fmla="*/ 160704 w 1227047"/>
                <a:gd name="connsiteY6" fmla="*/ 1066343 h 122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7047" h="1227047">
                  <a:moveTo>
                    <a:pt x="160704" y="1066343"/>
                  </a:moveTo>
                  <a:cubicBezTo>
                    <a:pt x="61413" y="967052"/>
                    <a:pt x="0" y="829882"/>
                    <a:pt x="0" y="678369"/>
                  </a:cubicBezTo>
                  <a:cubicBezTo>
                    <a:pt x="0" y="375343"/>
                    <a:pt x="245652" y="129691"/>
                    <a:pt x="548678" y="129691"/>
                  </a:cubicBezTo>
                  <a:cubicBezTo>
                    <a:pt x="774801" y="129691"/>
                    <a:pt x="1000924" y="86461"/>
                    <a:pt x="1227047" y="0"/>
                  </a:cubicBezTo>
                  <a:cubicBezTo>
                    <a:pt x="1140586" y="226123"/>
                    <a:pt x="1097356" y="452246"/>
                    <a:pt x="1097356" y="678369"/>
                  </a:cubicBezTo>
                  <a:cubicBezTo>
                    <a:pt x="1097356" y="981395"/>
                    <a:pt x="851704" y="1227047"/>
                    <a:pt x="548678" y="1227047"/>
                  </a:cubicBezTo>
                  <a:cubicBezTo>
                    <a:pt x="397165" y="1227047"/>
                    <a:pt x="259996" y="1165634"/>
                    <a:pt x="160704" y="1066343"/>
                  </a:cubicBezTo>
                  <a:close/>
                </a:path>
              </a:pathLst>
            </a:custGeom>
            <a:noFill/>
            <a:ln w="19050" cap="flat" cmpd="sng" algn="ctr">
              <a:solidFill>
                <a:srgbClr val="47B6E7"/>
              </a:solidFill>
              <a:prstDash val="solid"/>
              <a:miter lim="800000"/>
            </a:ln>
            <a:effectLst/>
          </p:spPr>
          <p:txBody>
            <a:bodyPr rtlCol="0" anchor="ctr">
              <a:normAutofit/>
            </a:bodyPr>
            <a:lstStyle/>
            <a:p>
              <a:pPr algn="ctr"/>
              <a:endParaRPr lang="zh-CN" altLang="en-US" dirty="0">
                <a:solidFill>
                  <a:srgbClr val="5F5F5F"/>
                </a:solidFill>
                <a:sym typeface="Arial" panose="020B0604020202020204" pitchFamily="34" charset="0"/>
              </a:endParaRPr>
            </a:p>
          </p:txBody>
        </p:sp>
        <p:sp>
          <p:nvSpPr>
            <p:cNvPr id="27" name="椭圆 26"/>
            <p:cNvSpPr/>
            <p:nvPr>
              <p:custDataLst>
                <p:tags r:id="rId14"/>
              </p:custDataLst>
            </p:nvPr>
          </p:nvSpPr>
          <p:spPr>
            <a:xfrm>
              <a:off x="1008523" y="4210548"/>
              <a:ext cx="117612" cy="117612"/>
            </a:xfrm>
            <a:prstGeom prst="ellipse">
              <a:avLst/>
            </a:prstGeom>
            <a:solidFill>
              <a:srgbClr val="47B6E7"/>
            </a:solidFill>
            <a:ln w="28575" cap="flat" cmpd="sng" algn="ctr">
              <a:solidFill>
                <a:srgbClr val="47B6E7">
                  <a:lumMod val="60000"/>
                  <a:lumOff val="40000"/>
                </a:srgbClr>
              </a:solidFill>
              <a:prstDash val="solid"/>
              <a:miter lim="800000"/>
            </a:ln>
            <a:effectLst/>
          </p:spPr>
          <p:txBody>
            <a:bodyPr rtlCol="0" anchor="ctr">
              <a:normAutofit fontScale="25000" lnSpcReduction="20000"/>
            </a:bodyPr>
            <a:lstStyle/>
            <a:p>
              <a:pPr algn="ctr"/>
              <a:endParaRPr lang="zh-CN" altLang="en-US">
                <a:sym typeface="Arial" panose="020B0604020202020204" pitchFamily="34" charset="0"/>
              </a:endParaRPr>
            </a:p>
          </p:txBody>
        </p:sp>
        <p:sp>
          <p:nvSpPr>
            <p:cNvPr id="28" name="标题 1"/>
            <p:cNvSpPr txBox="1"/>
            <p:nvPr>
              <p:custDataLst>
                <p:tags r:id="rId15"/>
              </p:custDataLst>
            </p:nvPr>
          </p:nvSpPr>
          <p:spPr>
            <a:xfrm>
              <a:off x="640565" y="3265075"/>
              <a:ext cx="848601" cy="394210"/>
            </a:xfrm>
            <a:prstGeom prst="rect">
              <a:avLst/>
            </a:prstGeom>
            <a:noFill/>
          </p:spPr>
          <p:txBody>
            <a:bodyPr wrap="square" rtlCol="0">
              <a:normAutofit fontScale="80000"/>
            </a:bodyPr>
            <a:lstStyle>
              <a:defPPr>
                <a:defRPr lang="zh-CN"/>
              </a:defPPr>
              <a:lvl1pPr>
                <a:lnSpc>
                  <a:spcPct val="130000"/>
                </a:lnSpc>
                <a:defRPr sz="1200"/>
              </a:lvl1pPr>
            </a:lstStyle>
            <a:p>
              <a:pPr algn="ctr">
                <a:lnSpc>
                  <a:spcPct val="120000"/>
                </a:lnSpc>
              </a:pPr>
              <a:r>
                <a:rPr sz="1800" spc="90" dirty="0">
                  <a:solidFill>
                    <a:schemeClr val="accent5">
                      <a:alpha val="100000"/>
                    </a:schemeClr>
                  </a:solidFill>
                  <a:latin typeface="宋体" panose="02010600030101010101" pitchFamily="2" charset="-122"/>
                  <a:ea typeface="宋体" panose="02010600030101010101" pitchFamily="2" charset="-122"/>
                  <a:cs typeface="宋体" panose="02010600030101010101" pitchFamily="2" charset="-122"/>
                  <a:sym typeface="+mn-ea"/>
                </a:rPr>
                <a:t>第三阶</a:t>
              </a:r>
              <a:r>
                <a:rPr sz="1800" spc="50" dirty="0">
                  <a:solidFill>
                    <a:schemeClr val="accent5">
                      <a:alpha val="100000"/>
                    </a:schemeClr>
                  </a:solidFill>
                  <a:latin typeface="宋体" panose="02010600030101010101" pitchFamily="2" charset="-122"/>
                  <a:ea typeface="宋体" panose="02010600030101010101" pitchFamily="2" charset="-122"/>
                  <a:cs typeface="宋体" panose="02010600030101010101" pitchFamily="2" charset="-122"/>
                  <a:sym typeface="+mn-ea"/>
                </a:rPr>
                <a:t>段</a:t>
              </a:r>
              <a:endParaRPr lang="en-US" altLang="zh-CN" sz="1800" spc="50" dirty="0">
                <a:solidFill>
                  <a:schemeClr val="accent5">
                    <a:alpha val="100000"/>
                  </a:schemeClr>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29" name="标题 1"/>
            <p:cNvSpPr txBox="1"/>
            <p:nvPr>
              <p:custDataLst>
                <p:tags r:id="rId16"/>
              </p:custDataLst>
            </p:nvPr>
          </p:nvSpPr>
          <p:spPr>
            <a:xfrm>
              <a:off x="347682" y="4420986"/>
              <a:ext cx="1390229" cy="775084"/>
            </a:xfrm>
            <a:prstGeom prst="rect">
              <a:avLst/>
            </a:prstGeom>
            <a:noFill/>
          </p:spPr>
          <p:txBody>
            <a:bodyPr wrap="square" rtlCol="0">
              <a:normAutofit/>
            </a:bodyPr>
            <a:lstStyle>
              <a:defPPr>
                <a:defRPr lang="zh-CN"/>
              </a:defPPr>
              <a:lvl1pPr>
                <a:lnSpc>
                  <a:spcPct val="130000"/>
                </a:lnSpc>
                <a:defRPr sz="1200"/>
              </a:lvl1pPr>
            </a:lstStyle>
            <a:p>
              <a:pPr algn="ctr"/>
              <a:r>
                <a:rPr lang="zh-CN" sz="160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Arial" panose="020B0604020202020204" pitchFamily="34" charset="0"/>
                </a:rPr>
                <a:t>引企入校，共建产业学院</a:t>
              </a:r>
              <a:r>
                <a:rPr lang="pt-BR" altLang="zh-CN">
                  <a:sym typeface="Arial" panose="020B0604020202020204" pitchFamily="34" charset="0"/>
                </a:rPr>
                <a:t> </a:t>
              </a:r>
              <a:endParaRPr lang="zh-CN" altLang="en-US" dirty="0">
                <a:sym typeface="Arial" panose="020B0604020202020204" pitchFamily="34" charset="0"/>
              </a:endParaRPr>
            </a:p>
          </p:txBody>
        </p:sp>
      </p:grpSp>
      <p:grpSp>
        <p:nvGrpSpPr>
          <p:cNvPr id="30" name="组合 29"/>
          <p:cNvGrpSpPr/>
          <p:nvPr>
            <p:custDataLst>
              <p:tags r:id="rId4"/>
            </p:custDataLst>
          </p:nvPr>
        </p:nvGrpSpPr>
        <p:grpSpPr>
          <a:xfrm>
            <a:off x="7720819" y="683919"/>
            <a:ext cx="1656438" cy="2580894"/>
            <a:chOff x="347682" y="3029956"/>
            <a:chExt cx="1390229" cy="2166114"/>
          </a:xfrm>
        </p:grpSpPr>
        <p:sp>
          <p:nvSpPr>
            <p:cNvPr id="31" name="任意多边形 30"/>
            <p:cNvSpPr/>
            <p:nvPr>
              <p:custDataLst>
                <p:tags r:id="rId9"/>
              </p:custDataLst>
            </p:nvPr>
          </p:nvSpPr>
          <p:spPr>
            <a:xfrm rot="8089122">
              <a:off x="604790" y="3036155"/>
              <a:ext cx="916702" cy="904304"/>
            </a:xfrm>
            <a:custGeom>
              <a:avLst/>
              <a:gdLst>
                <a:gd name="connsiteX0" fmla="*/ 160704 w 1227047"/>
                <a:gd name="connsiteY0" fmla="*/ 1066343 h 1227047"/>
                <a:gd name="connsiteX1" fmla="*/ 0 w 1227047"/>
                <a:gd name="connsiteY1" fmla="*/ 678369 h 1227047"/>
                <a:gd name="connsiteX2" fmla="*/ 548678 w 1227047"/>
                <a:gd name="connsiteY2" fmla="*/ 129691 h 1227047"/>
                <a:gd name="connsiteX3" fmla="*/ 1227047 w 1227047"/>
                <a:gd name="connsiteY3" fmla="*/ 0 h 1227047"/>
                <a:gd name="connsiteX4" fmla="*/ 1097356 w 1227047"/>
                <a:gd name="connsiteY4" fmla="*/ 678369 h 1227047"/>
                <a:gd name="connsiteX5" fmla="*/ 548678 w 1227047"/>
                <a:gd name="connsiteY5" fmla="*/ 1227047 h 1227047"/>
                <a:gd name="connsiteX6" fmla="*/ 160704 w 1227047"/>
                <a:gd name="connsiteY6" fmla="*/ 1066343 h 122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7047" h="1227047">
                  <a:moveTo>
                    <a:pt x="160704" y="1066343"/>
                  </a:moveTo>
                  <a:cubicBezTo>
                    <a:pt x="61413" y="967052"/>
                    <a:pt x="0" y="829882"/>
                    <a:pt x="0" y="678369"/>
                  </a:cubicBezTo>
                  <a:cubicBezTo>
                    <a:pt x="0" y="375343"/>
                    <a:pt x="245652" y="129691"/>
                    <a:pt x="548678" y="129691"/>
                  </a:cubicBezTo>
                  <a:cubicBezTo>
                    <a:pt x="774801" y="129691"/>
                    <a:pt x="1000924" y="86461"/>
                    <a:pt x="1227047" y="0"/>
                  </a:cubicBezTo>
                  <a:cubicBezTo>
                    <a:pt x="1140586" y="226123"/>
                    <a:pt x="1097356" y="452246"/>
                    <a:pt x="1097356" y="678369"/>
                  </a:cubicBezTo>
                  <a:cubicBezTo>
                    <a:pt x="1097356" y="981395"/>
                    <a:pt x="851704" y="1227047"/>
                    <a:pt x="548678" y="1227047"/>
                  </a:cubicBezTo>
                  <a:cubicBezTo>
                    <a:pt x="397165" y="1227047"/>
                    <a:pt x="259996" y="1165634"/>
                    <a:pt x="160704" y="1066343"/>
                  </a:cubicBezTo>
                  <a:close/>
                </a:path>
              </a:pathLst>
            </a:custGeom>
            <a:noFill/>
            <a:ln w="19050" cap="flat" cmpd="sng" algn="ctr">
              <a:solidFill>
                <a:srgbClr val="47B6E7"/>
              </a:solidFill>
              <a:prstDash val="solid"/>
              <a:miter lim="800000"/>
            </a:ln>
            <a:effectLst/>
          </p:spPr>
          <p:txBody>
            <a:bodyPr rtlCol="0" anchor="ctr">
              <a:normAutofit/>
            </a:bodyPr>
            <a:lstStyle/>
            <a:p>
              <a:pPr algn="ctr"/>
              <a:endParaRPr lang="zh-CN" altLang="en-US" dirty="0">
                <a:solidFill>
                  <a:srgbClr val="5F5F5F"/>
                </a:solidFill>
                <a:sym typeface="Arial" panose="020B0604020202020204" pitchFamily="34" charset="0"/>
              </a:endParaRPr>
            </a:p>
          </p:txBody>
        </p:sp>
        <p:sp>
          <p:nvSpPr>
            <p:cNvPr id="32" name="椭圆 31"/>
            <p:cNvSpPr/>
            <p:nvPr>
              <p:custDataLst>
                <p:tags r:id="rId10"/>
              </p:custDataLst>
            </p:nvPr>
          </p:nvSpPr>
          <p:spPr>
            <a:xfrm>
              <a:off x="1008523" y="4210548"/>
              <a:ext cx="117612" cy="117612"/>
            </a:xfrm>
            <a:prstGeom prst="ellipse">
              <a:avLst/>
            </a:prstGeom>
            <a:solidFill>
              <a:srgbClr val="47B6E7"/>
            </a:solidFill>
            <a:ln w="28575" cap="flat" cmpd="sng" algn="ctr">
              <a:solidFill>
                <a:srgbClr val="47B6E7">
                  <a:lumMod val="60000"/>
                  <a:lumOff val="40000"/>
                </a:srgbClr>
              </a:solidFill>
              <a:prstDash val="solid"/>
              <a:miter lim="800000"/>
            </a:ln>
            <a:effectLst/>
          </p:spPr>
          <p:txBody>
            <a:bodyPr rtlCol="0" anchor="ctr">
              <a:normAutofit fontScale="25000" lnSpcReduction="20000"/>
            </a:bodyPr>
            <a:lstStyle/>
            <a:p>
              <a:pPr algn="ctr"/>
              <a:endParaRPr lang="zh-CN" altLang="en-US">
                <a:sym typeface="Arial" panose="020B0604020202020204" pitchFamily="34" charset="0"/>
              </a:endParaRPr>
            </a:p>
          </p:txBody>
        </p:sp>
        <p:sp>
          <p:nvSpPr>
            <p:cNvPr id="33" name="标题 1"/>
            <p:cNvSpPr txBox="1"/>
            <p:nvPr>
              <p:custDataLst>
                <p:tags r:id="rId11"/>
              </p:custDataLst>
            </p:nvPr>
          </p:nvSpPr>
          <p:spPr>
            <a:xfrm>
              <a:off x="640565" y="3265075"/>
              <a:ext cx="848601" cy="394210"/>
            </a:xfrm>
            <a:prstGeom prst="rect">
              <a:avLst/>
            </a:prstGeom>
            <a:noFill/>
          </p:spPr>
          <p:txBody>
            <a:bodyPr wrap="square" rtlCol="0">
              <a:normAutofit fontScale="80000"/>
            </a:bodyPr>
            <a:lstStyle>
              <a:defPPr>
                <a:defRPr lang="zh-CN"/>
              </a:defPPr>
              <a:lvl1pPr>
                <a:lnSpc>
                  <a:spcPct val="130000"/>
                </a:lnSpc>
                <a:defRPr sz="1200"/>
              </a:lvl1pPr>
            </a:lstStyle>
            <a:p>
              <a:pPr algn="ctr">
                <a:lnSpc>
                  <a:spcPct val="120000"/>
                </a:lnSpc>
              </a:pPr>
              <a:r>
                <a:rPr sz="1800" spc="90" dirty="0">
                  <a:solidFill>
                    <a:schemeClr val="accent5">
                      <a:alpha val="100000"/>
                    </a:schemeClr>
                  </a:solidFill>
                  <a:latin typeface="宋体" panose="02010600030101010101" pitchFamily="2" charset="-122"/>
                  <a:ea typeface="宋体" panose="02010600030101010101" pitchFamily="2" charset="-122"/>
                  <a:cs typeface="宋体" panose="02010600030101010101" pitchFamily="2" charset="-122"/>
                  <a:sym typeface="+mn-ea"/>
                </a:rPr>
                <a:t>第四阶</a:t>
              </a:r>
              <a:r>
                <a:rPr sz="1800" spc="50" dirty="0">
                  <a:solidFill>
                    <a:schemeClr val="accent5">
                      <a:alpha val="100000"/>
                    </a:schemeClr>
                  </a:solidFill>
                  <a:latin typeface="宋体" panose="02010600030101010101" pitchFamily="2" charset="-122"/>
                  <a:ea typeface="宋体" panose="02010600030101010101" pitchFamily="2" charset="-122"/>
                  <a:cs typeface="宋体" panose="02010600030101010101" pitchFamily="2" charset="-122"/>
                  <a:sym typeface="+mn-ea"/>
                </a:rPr>
                <a:t>段</a:t>
              </a:r>
              <a:endParaRPr lang="en-US" altLang="zh-CN" sz="1800" spc="50" dirty="0">
                <a:solidFill>
                  <a:schemeClr val="accent5">
                    <a:alpha val="100000"/>
                  </a:schemeClr>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4" name="标题 1"/>
            <p:cNvSpPr txBox="1"/>
            <p:nvPr>
              <p:custDataLst>
                <p:tags r:id="rId12"/>
              </p:custDataLst>
            </p:nvPr>
          </p:nvSpPr>
          <p:spPr>
            <a:xfrm>
              <a:off x="347682" y="4420986"/>
              <a:ext cx="1390229" cy="775084"/>
            </a:xfrm>
            <a:prstGeom prst="rect">
              <a:avLst/>
            </a:prstGeom>
            <a:noFill/>
          </p:spPr>
          <p:txBody>
            <a:bodyPr wrap="square" rtlCol="0">
              <a:normAutofit fontScale="90000"/>
            </a:bodyPr>
            <a:lstStyle>
              <a:defPPr>
                <a:defRPr lang="zh-CN"/>
              </a:defPPr>
              <a:lvl1pPr>
                <a:lnSpc>
                  <a:spcPct val="130000"/>
                </a:lnSpc>
                <a:defRPr sz="1200"/>
              </a:lvl1pPr>
            </a:lstStyle>
            <a:p>
              <a:pPr algn="ctr"/>
              <a:r>
                <a:rPr lang="zh-CN" altLang="pt-BR" sz="1800">
                  <a:sym typeface="Arial" panose="020B0604020202020204" pitchFamily="34" charset="0"/>
                </a:rPr>
                <a:t>就业指导，提升学院人才质量</a:t>
              </a:r>
            </a:p>
          </p:txBody>
        </p:sp>
      </p:grpSp>
      <p:sp>
        <p:nvSpPr>
          <p:cNvPr id="35" name="任意多边形 34"/>
          <p:cNvSpPr/>
          <p:nvPr>
            <p:custDataLst>
              <p:tags r:id="rId5"/>
            </p:custDataLst>
          </p:nvPr>
        </p:nvSpPr>
        <p:spPr>
          <a:xfrm>
            <a:off x="1653359" y="3450152"/>
            <a:ext cx="7788731" cy="2334632"/>
          </a:xfrm>
          <a:custGeom>
            <a:avLst/>
            <a:gdLst>
              <a:gd name="connsiteX0" fmla="*/ 0 w 7506788"/>
              <a:gd name="connsiteY0" fmla="*/ 2960914 h 2960914"/>
              <a:gd name="connsiteX1" fmla="*/ 1132114 w 7506788"/>
              <a:gd name="connsiteY1" fmla="*/ 2960914 h 2960914"/>
              <a:gd name="connsiteX2" fmla="*/ 1132114 w 7506788"/>
              <a:gd name="connsiteY2" fmla="*/ 2464526 h 2960914"/>
              <a:gd name="connsiteX3" fmla="*/ 2429691 w 7506788"/>
              <a:gd name="connsiteY3" fmla="*/ 2464526 h 2960914"/>
              <a:gd name="connsiteX4" fmla="*/ 2429691 w 7506788"/>
              <a:gd name="connsiteY4" fmla="*/ 1950720 h 2960914"/>
              <a:gd name="connsiteX5" fmla="*/ 3701143 w 7506788"/>
              <a:gd name="connsiteY5" fmla="*/ 1950720 h 2960914"/>
              <a:gd name="connsiteX6" fmla="*/ 3701143 w 7506788"/>
              <a:gd name="connsiteY6" fmla="*/ 1358537 h 2960914"/>
              <a:gd name="connsiteX7" fmla="*/ 5007428 w 7506788"/>
              <a:gd name="connsiteY7" fmla="*/ 1358537 h 2960914"/>
              <a:gd name="connsiteX8" fmla="*/ 5007428 w 7506788"/>
              <a:gd name="connsiteY8" fmla="*/ 670560 h 2960914"/>
              <a:gd name="connsiteX9" fmla="*/ 6226628 w 7506788"/>
              <a:gd name="connsiteY9" fmla="*/ 670560 h 2960914"/>
              <a:gd name="connsiteX10" fmla="*/ 6226628 w 7506788"/>
              <a:gd name="connsiteY10" fmla="*/ 0 h 2960914"/>
              <a:gd name="connsiteX11" fmla="*/ 7506788 w 7506788"/>
              <a:gd name="connsiteY11" fmla="*/ 0 h 2960914"/>
              <a:gd name="connsiteX0-1" fmla="*/ 0 w 7376159"/>
              <a:gd name="connsiteY0-2" fmla="*/ 2969623 h 2969623"/>
              <a:gd name="connsiteX1-3" fmla="*/ 1132114 w 7376159"/>
              <a:gd name="connsiteY1-4" fmla="*/ 2969623 h 2969623"/>
              <a:gd name="connsiteX2-5" fmla="*/ 1132114 w 7376159"/>
              <a:gd name="connsiteY2-6" fmla="*/ 2473235 h 2969623"/>
              <a:gd name="connsiteX3-7" fmla="*/ 2429691 w 7376159"/>
              <a:gd name="connsiteY3-8" fmla="*/ 2473235 h 2969623"/>
              <a:gd name="connsiteX4-9" fmla="*/ 2429691 w 7376159"/>
              <a:gd name="connsiteY4-10" fmla="*/ 1959429 h 2969623"/>
              <a:gd name="connsiteX5-11" fmla="*/ 3701143 w 7376159"/>
              <a:gd name="connsiteY5-12" fmla="*/ 1959429 h 2969623"/>
              <a:gd name="connsiteX6-13" fmla="*/ 3701143 w 7376159"/>
              <a:gd name="connsiteY6-14" fmla="*/ 1367246 h 2969623"/>
              <a:gd name="connsiteX7-15" fmla="*/ 5007428 w 7376159"/>
              <a:gd name="connsiteY7-16" fmla="*/ 1367246 h 2969623"/>
              <a:gd name="connsiteX8-17" fmla="*/ 5007428 w 7376159"/>
              <a:gd name="connsiteY8-18" fmla="*/ 679269 h 2969623"/>
              <a:gd name="connsiteX9-19" fmla="*/ 6226628 w 7376159"/>
              <a:gd name="connsiteY9-20" fmla="*/ 679269 h 2969623"/>
              <a:gd name="connsiteX10-21" fmla="*/ 6226628 w 7376159"/>
              <a:gd name="connsiteY10-22" fmla="*/ 8709 h 2969623"/>
              <a:gd name="connsiteX11-23" fmla="*/ 7376159 w 7376159"/>
              <a:gd name="connsiteY11-24" fmla="*/ 0 h 2969623"/>
              <a:gd name="connsiteX0-25" fmla="*/ 0 w 6244045"/>
              <a:gd name="connsiteY0-26" fmla="*/ 2969623 h 2969623"/>
              <a:gd name="connsiteX1-27" fmla="*/ 0 w 6244045"/>
              <a:gd name="connsiteY1-28" fmla="*/ 2473235 h 2969623"/>
              <a:gd name="connsiteX2-29" fmla="*/ 1297577 w 6244045"/>
              <a:gd name="connsiteY2-30" fmla="*/ 2473235 h 2969623"/>
              <a:gd name="connsiteX3-31" fmla="*/ 1297577 w 6244045"/>
              <a:gd name="connsiteY3-32" fmla="*/ 1959429 h 2969623"/>
              <a:gd name="connsiteX4-33" fmla="*/ 2569029 w 6244045"/>
              <a:gd name="connsiteY4-34" fmla="*/ 1959429 h 2969623"/>
              <a:gd name="connsiteX5-35" fmla="*/ 2569029 w 6244045"/>
              <a:gd name="connsiteY5-36" fmla="*/ 1367246 h 2969623"/>
              <a:gd name="connsiteX6-37" fmla="*/ 3875314 w 6244045"/>
              <a:gd name="connsiteY6-38" fmla="*/ 1367246 h 2969623"/>
              <a:gd name="connsiteX7-39" fmla="*/ 3875314 w 6244045"/>
              <a:gd name="connsiteY7-40" fmla="*/ 679269 h 2969623"/>
              <a:gd name="connsiteX8-41" fmla="*/ 5094514 w 6244045"/>
              <a:gd name="connsiteY8-42" fmla="*/ 679269 h 2969623"/>
              <a:gd name="connsiteX9-43" fmla="*/ 5094514 w 6244045"/>
              <a:gd name="connsiteY9-44" fmla="*/ 8709 h 2969623"/>
              <a:gd name="connsiteX10-45" fmla="*/ 6244045 w 6244045"/>
              <a:gd name="connsiteY10-46" fmla="*/ 0 h 2969623"/>
              <a:gd name="connsiteX0-47" fmla="*/ 0 w 6244045"/>
              <a:gd name="connsiteY0-48" fmla="*/ 2473235 h 2473235"/>
              <a:gd name="connsiteX1-49" fmla="*/ 1297577 w 6244045"/>
              <a:gd name="connsiteY1-50" fmla="*/ 2473235 h 2473235"/>
              <a:gd name="connsiteX2-51" fmla="*/ 1297577 w 6244045"/>
              <a:gd name="connsiteY2-52" fmla="*/ 1959429 h 2473235"/>
              <a:gd name="connsiteX3-53" fmla="*/ 2569029 w 6244045"/>
              <a:gd name="connsiteY3-54" fmla="*/ 1959429 h 2473235"/>
              <a:gd name="connsiteX4-55" fmla="*/ 2569029 w 6244045"/>
              <a:gd name="connsiteY4-56" fmla="*/ 1367246 h 2473235"/>
              <a:gd name="connsiteX5-57" fmla="*/ 3875314 w 6244045"/>
              <a:gd name="connsiteY5-58" fmla="*/ 1367246 h 2473235"/>
              <a:gd name="connsiteX6-59" fmla="*/ 3875314 w 6244045"/>
              <a:gd name="connsiteY6-60" fmla="*/ 679269 h 2473235"/>
              <a:gd name="connsiteX7-61" fmla="*/ 5094514 w 6244045"/>
              <a:gd name="connsiteY7-62" fmla="*/ 679269 h 2473235"/>
              <a:gd name="connsiteX8-63" fmla="*/ 5094514 w 6244045"/>
              <a:gd name="connsiteY8-64" fmla="*/ 8709 h 2473235"/>
              <a:gd name="connsiteX9-65" fmla="*/ 6244045 w 6244045"/>
              <a:gd name="connsiteY9-66" fmla="*/ 0 h 2473235"/>
              <a:gd name="connsiteX0-67" fmla="*/ 0 w 6075448"/>
              <a:gd name="connsiteY0-68" fmla="*/ 2473235 h 2473235"/>
              <a:gd name="connsiteX1-69" fmla="*/ 1128980 w 6075448"/>
              <a:gd name="connsiteY1-70" fmla="*/ 2473235 h 2473235"/>
              <a:gd name="connsiteX2-71" fmla="*/ 1128980 w 6075448"/>
              <a:gd name="connsiteY2-72" fmla="*/ 1959429 h 2473235"/>
              <a:gd name="connsiteX3-73" fmla="*/ 2400432 w 6075448"/>
              <a:gd name="connsiteY3-74" fmla="*/ 1959429 h 2473235"/>
              <a:gd name="connsiteX4-75" fmla="*/ 2400432 w 6075448"/>
              <a:gd name="connsiteY4-76" fmla="*/ 1367246 h 2473235"/>
              <a:gd name="connsiteX5-77" fmla="*/ 3706717 w 6075448"/>
              <a:gd name="connsiteY5-78" fmla="*/ 1367246 h 2473235"/>
              <a:gd name="connsiteX6-79" fmla="*/ 3706717 w 6075448"/>
              <a:gd name="connsiteY6-80" fmla="*/ 679269 h 2473235"/>
              <a:gd name="connsiteX7-81" fmla="*/ 4925917 w 6075448"/>
              <a:gd name="connsiteY7-82" fmla="*/ 679269 h 2473235"/>
              <a:gd name="connsiteX8-83" fmla="*/ 4925917 w 6075448"/>
              <a:gd name="connsiteY8-84" fmla="*/ 8709 h 2473235"/>
              <a:gd name="connsiteX9-85" fmla="*/ 6075448 w 6075448"/>
              <a:gd name="connsiteY9-86" fmla="*/ 0 h 2473235"/>
              <a:gd name="connsiteX0-87" fmla="*/ 0 w 4946468"/>
              <a:gd name="connsiteY0-88" fmla="*/ 2473235 h 2473235"/>
              <a:gd name="connsiteX1-89" fmla="*/ 0 w 4946468"/>
              <a:gd name="connsiteY1-90" fmla="*/ 1959429 h 2473235"/>
              <a:gd name="connsiteX2-91" fmla="*/ 1271452 w 4946468"/>
              <a:gd name="connsiteY2-92" fmla="*/ 1959429 h 2473235"/>
              <a:gd name="connsiteX3-93" fmla="*/ 1271452 w 4946468"/>
              <a:gd name="connsiteY3-94" fmla="*/ 1367246 h 2473235"/>
              <a:gd name="connsiteX4-95" fmla="*/ 2577737 w 4946468"/>
              <a:gd name="connsiteY4-96" fmla="*/ 1367246 h 2473235"/>
              <a:gd name="connsiteX5-97" fmla="*/ 2577737 w 4946468"/>
              <a:gd name="connsiteY5-98" fmla="*/ 679269 h 2473235"/>
              <a:gd name="connsiteX6-99" fmla="*/ 3796937 w 4946468"/>
              <a:gd name="connsiteY6-100" fmla="*/ 679269 h 2473235"/>
              <a:gd name="connsiteX7-101" fmla="*/ 3796937 w 4946468"/>
              <a:gd name="connsiteY7-102" fmla="*/ 8709 h 2473235"/>
              <a:gd name="connsiteX8-103" fmla="*/ 4946468 w 4946468"/>
              <a:gd name="connsiteY8-104" fmla="*/ 0 h 2473235"/>
              <a:gd name="connsiteX0-105" fmla="*/ 0 w 4946468"/>
              <a:gd name="connsiteY0-106" fmla="*/ 1959429 h 1959429"/>
              <a:gd name="connsiteX1-107" fmla="*/ 1271452 w 4946468"/>
              <a:gd name="connsiteY1-108" fmla="*/ 1959429 h 1959429"/>
              <a:gd name="connsiteX2-109" fmla="*/ 1271452 w 4946468"/>
              <a:gd name="connsiteY2-110" fmla="*/ 1367246 h 1959429"/>
              <a:gd name="connsiteX3-111" fmla="*/ 2577737 w 4946468"/>
              <a:gd name="connsiteY3-112" fmla="*/ 1367246 h 1959429"/>
              <a:gd name="connsiteX4-113" fmla="*/ 2577737 w 4946468"/>
              <a:gd name="connsiteY4-114" fmla="*/ 679269 h 1959429"/>
              <a:gd name="connsiteX5-115" fmla="*/ 3796937 w 4946468"/>
              <a:gd name="connsiteY5-116" fmla="*/ 679269 h 1959429"/>
              <a:gd name="connsiteX6-117" fmla="*/ 3796937 w 4946468"/>
              <a:gd name="connsiteY6-118" fmla="*/ 8709 h 1959429"/>
              <a:gd name="connsiteX7-119" fmla="*/ 4946468 w 4946468"/>
              <a:gd name="connsiteY7-120" fmla="*/ 0 h 1959429"/>
            </a:gdLst>
            <a:ahLst/>
            <a:cxnLst>
              <a:cxn ang="0">
                <a:pos x="connsiteX0-105" y="connsiteY0-106"/>
              </a:cxn>
              <a:cxn ang="0">
                <a:pos x="connsiteX1-107" y="connsiteY1-108"/>
              </a:cxn>
              <a:cxn ang="0">
                <a:pos x="connsiteX2-109" y="connsiteY2-110"/>
              </a:cxn>
              <a:cxn ang="0">
                <a:pos x="connsiteX3-111" y="connsiteY3-112"/>
              </a:cxn>
              <a:cxn ang="0">
                <a:pos x="connsiteX4-113" y="connsiteY4-114"/>
              </a:cxn>
              <a:cxn ang="0">
                <a:pos x="connsiteX5-115" y="connsiteY5-116"/>
              </a:cxn>
              <a:cxn ang="0">
                <a:pos x="connsiteX6-117" y="connsiteY6-118"/>
              </a:cxn>
              <a:cxn ang="0">
                <a:pos x="connsiteX7-119" y="connsiteY7-120"/>
              </a:cxn>
            </a:cxnLst>
            <a:rect l="l" t="t" r="r" b="b"/>
            <a:pathLst>
              <a:path w="4946468" h="1959429">
                <a:moveTo>
                  <a:pt x="0" y="1959429"/>
                </a:moveTo>
                <a:lnTo>
                  <a:pt x="1271452" y="1959429"/>
                </a:lnTo>
                <a:lnTo>
                  <a:pt x="1271452" y="1367246"/>
                </a:lnTo>
                <a:lnTo>
                  <a:pt x="2577737" y="1367246"/>
                </a:lnTo>
                <a:lnTo>
                  <a:pt x="2577737" y="679269"/>
                </a:lnTo>
                <a:lnTo>
                  <a:pt x="3796937" y="679269"/>
                </a:lnTo>
                <a:lnTo>
                  <a:pt x="3796937" y="8709"/>
                </a:lnTo>
                <a:lnTo>
                  <a:pt x="4946468" y="0"/>
                </a:lnTo>
              </a:path>
            </a:pathLst>
          </a:custGeom>
          <a:noFill/>
          <a:ln w="57150" cap="flat" cmpd="sng" algn="ctr">
            <a:solidFill>
              <a:srgbClr val="47B6E7"/>
            </a:solidFill>
            <a:prstDash val="solid"/>
            <a:miter lim="800000"/>
          </a:ln>
          <a:effectLst/>
        </p:spPr>
        <p:txBody>
          <a:bodyPr rtlCol="0" anchor="ctr">
            <a:normAutofit/>
          </a:bodyPr>
          <a:lstStyle/>
          <a:p>
            <a:pPr algn="ctr"/>
            <a:endParaRPr lang="zh-CN" altLang="en-US">
              <a:sym typeface="Arial" panose="020B0604020202020204" pitchFamily="34" charset="0"/>
            </a:endParaRPr>
          </a:p>
        </p:txBody>
      </p:sp>
      <p:sp>
        <p:nvSpPr>
          <p:cNvPr id="37" name="矩形 36"/>
          <p:cNvSpPr/>
          <p:nvPr>
            <p:custDataLst>
              <p:tags r:id="rId6"/>
            </p:custDataLst>
          </p:nvPr>
        </p:nvSpPr>
        <p:spPr>
          <a:xfrm>
            <a:off x="6173660" y="5784784"/>
            <a:ext cx="6078846" cy="476725"/>
          </a:xfrm>
          <a:prstGeom prst="rect">
            <a:avLst/>
          </a:prstGeom>
        </p:spPr>
        <p:txBody>
          <a:bodyPr wrap="square">
            <a:normAutofit/>
          </a:bodyPr>
          <a:lstStyle/>
          <a:p>
            <a:pPr algn="ctr"/>
            <a:r>
              <a:rPr lang="zh-CN" altLang="da-DK" sz="2000" b="1" dirty="0">
                <a:solidFill>
                  <a:srgbClr val="47B6E7"/>
                </a:solidFill>
                <a:latin typeface="微软雅黑" panose="020B0503020204020204" charset="-122"/>
                <a:ea typeface="微软雅黑" panose="020B0503020204020204" charset="-122"/>
                <a:cs typeface="Times New Roman" panose="02020603050405020304" pitchFamily="18" charset="0"/>
                <a:sym typeface="+mn-ea"/>
              </a:rPr>
              <a:t>产学研联动，培养高层次应用型人才</a:t>
            </a:r>
          </a:p>
        </p:txBody>
      </p:sp>
      <p:sp>
        <p:nvSpPr>
          <p:cNvPr id="2" name="rect"/>
          <p:cNvSpPr/>
          <p:nvPr>
            <p:custDataLst>
              <p:tags r:id="rId7"/>
            </p:custDataLst>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3" name="文本框 2"/>
          <p:cNvSpPr txBox="1"/>
          <p:nvPr/>
        </p:nvSpPr>
        <p:spPr>
          <a:xfrm>
            <a:off x="196850" y="419735"/>
            <a:ext cx="6096000" cy="513080"/>
          </a:xfrm>
          <a:prstGeom prst="rect">
            <a:avLst/>
          </a:prstGeom>
          <a:noFill/>
        </p:spPr>
        <p:txBody>
          <a:bodyPr wrap="square" rtlCol="0" anchor="t">
            <a:spAutoFit/>
          </a:bodyPr>
          <a:lstStyle/>
          <a:p>
            <a:pPr marL="12700" algn="l" rtl="0" eaLnBrk="0">
              <a:lnSpc>
                <a:spcPct val="98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学院合作模式</a:t>
            </a:r>
          </a:p>
        </p:txBody>
      </p:sp>
      <p:sp>
        <p:nvSpPr>
          <p:cNvPr id="446" name="rect"/>
          <p:cNvSpPr/>
          <p:nvPr>
            <p:custDataLst>
              <p:tags r:id="rId8"/>
            </p:custDataLst>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textbox 449"/>
          <p:cNvSpPr/>
          <p:nvPr/>
        </p:nvSpPr>
        <p:spPr>
          <a:xfrm>
            <a:off x="395738" y="3117945"/>
            <a:ext cx="3228339" cy="1117600"/>
          </a:xfrm>
          <a:prstGeom prst="rect">
            <a:avLst/>
          </a:prstGeom>
        </p:spPr>
        <p:txBody>
          <a:bodyPr vert="horz" wrap="square" lIns="0" tIns="0" rIns="0" bIns="0"/>
          <a:lstStyle/>
          <a:p>
            <a:pPr algn="l" rtl="0" eaLnBrk="0">
              <a:lnSpc>
                <a:spcPct val="90000"/>
              </a:lnSpc>
            </a:pPr>
            <a:endParaRPr lang="en-US" altLang="en-US" sz="100" dirty="0"/>
          </a:p>
          <a:p>
            <a:pPr algn="r" rtl="0" eaLnBrk="0">
              <a:lnSpc>
                <a:spcPct val="97000"/>
              </a:lnSpc>
            </a:pPr>
            <a:r>
              <a:rPr sz="2000" spc="-10" dirty="0">
                <a:ln w="3175" cap="flat" cmpd="sng">
                  <a:solidFill>
                    <a:srgbClr val="404040">
                      <a:alpha val="100000"/>
                    </a:srgbClr>
                  </a:solidFill>
                  <a:prstDash val="solid"/>
                  <a:miter lim="0"/>
                </a:ln>
                <a:solidFill>
                  <a:srgbClr val="404040">
                    <a:alpha val="100000"/>
                  </a:srgbClr>
                </a:solidFill>
                <a:latin typeface="微软雅黑" panose="020B0503020204020204" charset="-122"/>
                <a:ea typeface="微软雅黑" panose="020B0503020204020204" charset="-122"/>
                <a:cs typeface="微软雅黑" panose="020B0503020204020204" charset="-122"/>
              </a:rPr>
              <a:t>仿真</a:t>
            </a:r>
            <a:r>
              <a:rPr sz="2000" spc="0" dirty="0">
                <a:ln w="3175" cap="flat" cmpd="sng">
                  <a:solidFill>
                    <a:srgbClr val="404040">
                      <a:alpha val="100000"/>
                    </a:srgbClr>
                  </a:solidFill>
                  <a:prstDash val="solid"/>
                  <a:miter lim="0"/>
                </a:ln>
                <a:solidFill>
                  <a:srgbClr val="404040">
                    <a:alpha val="100000"/>
                  </a:srgbClr>
                </a:solidFill>
                <a:latin typeface="微软雅黑" panose="020B0503020204020204" charset="-122"/>
                <a:ea typeface="微软雅黑" panose="020B0503020204020204" charset="-122"/>
                <a:cs typeface="微软雅黑" panose="020B0503020204020204" charset="-122"/>
              </a:rPr>
              <a:t>模拟系统</a:t>
            </a:r>
            <a:endParaRPr lang="en-US" altLang="en-US" sz="2000" dirty="0"/>
          </a:p>
          <a:p>
            <a:pPr marL="14605" indent="-1905" algn="l" rtl="0" eaLnBrk="0">
              <a:lnSpc>
                <a:spcPct val="122000"/>
              </a:lnSpc>
              <a:spcBef>
                <a:spcPts val="115"/>
              </a:spcBef>
            </a:pPr>
            <a:r>
              <a:rPr sz="1400" spc="-50" dirty="0">
                <a:solidFill>
                  <a:srgbClr val="595959">
                    <a:alpha val="100000"/>
                  </a:srgbClr>
                </a:solidFill>
                <a:latin typeface="微软雅黑" panose="020B0503020204020204" charset="-122"/>
                <a:ea typeface="微软雅黑" panose="020B0503020204020204" charset="-122"/>
                <a:cs typeface="微软雅黑" panose="020B0503020204020204" charset="-122"/>
              </a:rPr>
              <a:t>结合企业实际使用的最新的操作系统</a:t>
            </a:r>
            <a:r>
              <a:rPr sz="1400" spc="-20" dirty="0">
                <a:solidFill>
                  <a:srgbClr val="595959">
                    <a:alpha val="100000"/>
                  </a:srgbClr>
                </a:solidFill>
                <a:latin typeface="微软雅黑" panose="020B0503020204020204" charset="-122"/>
                <a:ea typeface="微软雅黑" panose="020B0503020204020204" charset="-122"/>
                <a:cs typeface="微软雅黑" panose="020B0503020204020204" charset="-122"/>
              </a:rPr>
              <a:t>，</a:t>
            </a:r>
            <a:r>
              <a:rPr sz="140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  让 学生在学习过程中，直接接触行业，避免 毕业后再培养的消耗</a:t>
            </a:r>
            <a:endParaRPr lang="en-US" altLang="en-US" sz="1400" dirty="0"/>
          </a:p>
        </p:txBody>
      </p:sp>
      <p:sp>
        <p:nvSpPr>
          <p:cNvPr id="450" name="textbox 450"/>
          <p:cNvSpPr/>
          <p:nvPr/>
        </p:nvSpPr>
        <p:spPr>
          <a:xfrm>
            <a:off x="8872680" y="4508976"/>
            <a:ext cx="2874010" cy="1135380"/>
          </a:xfrm>
          <a:prstGeom prst="rect">
            <a:avLst/>
          </a:prstGeom>
        </p:spPr>
        <p:txBody>
          <a:bodyPr vert="horz" wrap="square" lIns="0" tIns="0" rIns="0" bIns="0"/>
          <a:lstStyle/>
          <a:p>
            <a:pPr algn="l" rtl="0" eaLnBrk="0">
              <a:lnSpc>
                <a:spcPct val="75000"/>
              </a:lnSpc>
            </a:pPr>
            <a:endParaRPr lang="en-US" altLang="en-US" sz="100" dirty="0"/>
          </a:p>
          <a:p>
            <a:pPr marL="16510" algn="l" rtl="0" eaLnBrk="0">
              <a:lnSpc>
                <a:spcPct val="98000"/>
              </a:lnSpc>
            </a:pPr>
            <a:r>
              <a:rPr sz="2000" spc="-10" dirty="0">
                <a:ln w="3175" cap="flat" cmpd="sng">
                  <a:solidFill>
                    <a:srgbClr val="404040">
                      <a:alpha val="100000"/>
                    </a:srgbClr>
                  </a:solidFill>
                  <a:prstDash val="solid"/>
                  <a:miter lim="0"/>
                </a:ln>
                <a:solidFill>
                  <a:srgbClr val="404040">
                    <a:alpha val="100000"/>
                  </a:srgbClr>
                </a:solidFill>
                <a:latin typeface="微软雅黑" panose="020B0503020204020204" charset="-122"/>
                <a:ea typeface="微软雅黑" panose="020B0503020204020204" charset="-122"/>
                <a:cs typeface="微软雅黑" panose="020B0503020204020204" charset="-122"/>
              </a:rPr>
              <a:t>课程</a:t>
            </a:r>
            <a:r>
              <a:rPr sz="2000" spc="0" dirty="0">
                <a:ln w="3175" cap="flat" cmpd="sng">
                  <a:solidFill>
                    <a:srgbClr val="404040">
                      <a:alpha val="100000"/>
                    </a:srgbClr>
                  </a:solidFill>
                  <a:prstDash val="solid"/>
                  <a:miter lim="0"/>
                </a:ln>
                <a:solidFill>
                  <a:srgbClr val="404040">
                    <a:alpha val="100000"/>
                  </a:srgbClr>
                </a:solidFill>
                <a:latin typeface="微软雅黑" panose="020B0503020204020204" charset="-122"/>
                <a:ea typeface="微软雅黑" panose="020B0503020204020204" charset="-122"/>
                <a:cs typeface="微软雅黑" panose="020B0503020204020204" charset="-122"/>
              </a:rPr>
              <a:t>设置</a:t>
            </a:r>
            <a:endParaRPr lang="en-US" altLang="en-US" sz="2000" dirty="0"/>
          </a:p>
          <a:p>
            <a:pPr marL="12700" indent="1270" algn="l" rtl="0" eaLnBrk="0">
              <a:lnSpc>
                <a:spcPct val="122000"/>
              </a:lnSpc>
              <a:spcBef>
                <a:spcPts val="245"/>
              </a:spcBef>
            </a:pPr>
            <a:r>
              <a:rPr sz="140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针对国际贸易相关课程设置课时，提 </a:t>
            </a:r>
            <a:r>
              <a:rPr sz="1400" spc="10" dirty="0">
                <a:solidFill>
                  <a:srgbClr val="595959">
                    <a:alpha val="100000"/>
                  </a:srgbClr>
                </a:solidFill>
                <a:latin typeface="微软雅黑" panose="020B0503020204020204" charset="-122"/>
                <a:ea typeface="微软雅黑" panose="020B0503020204020204" charset="-122"/>
                <a:cs typeface="微软雅黑" panose="020B0503020204020204" charset="-122"/>
              </a:rPr>
              <a:t>供更</a:t>
            </a:r>
            <a:r>
              <a:rPr sz="140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贴近行业的课程，并推荐行业专 </a:t>
            </a:r>
            <a:r>
              <a:rPr sz="1400" spc="-40" dirty="0">
                <a:solidFill>
                  <a:srgbClr val="595959">
                    <a:alpha val="100000"/>
                  </a:srgbClr>
                </a:solidFill>
                <a:latin typeface="微软雅黑" panose="020B0503020204020204" charset="-122"/>
                <a:ea typeface="微软雅黑" panose="020B0503020204020204" charset="-122"/>
                <a:cs typeface="微软雅黑" panose="020B0503020204020204" charset="-122"/>
              </a:rPr>
              <a:t>家进行授课</a:t>
            </a:r>
            <a:r>
              <a:rPr sz="1400" spc="-10" dirty="0">
                <a:solidFill>
                  <a:srgbClr val="595959">
                    <a:alpha val="100000"/>
                  </a:srgbClr>
                </a:solidFill>
                <a:latin typeface="微软雅黑" panose="020B0503020204020204" charset="-122"/>
                <a:ea typeface="微软雅黑" panose="020B0503020204020204" charset="-122"/>
                <a:cs typeface="微软雅黑" panose="020B0503020204020204" charset="-122"/>
              </a:rPr>
              <a:t>。</a:t>
            </a:r>
            <a:endParaRPr lang="en-US" altLang="en-US" sz="1400" dirty="0"/>
          </a:p>
        </p:txBody>
      </p:sp>
      <p:sp>
        <p:nvSpPr>
          <p:cNvPr id="451" name="textbox 451"/>
          <p:cNvSpPr/>
          <p:nvPr/>
        </p:nvSpPr>
        <p:spPr>
          <a:xfrm>
            <a:off x="584639" y="4517025"/>
            <a:ext cx="2160904" cy="1109344"/>
          </a:xfrm>
          <a:prstGeom prst="rect">
            <a:avLst/>
          </a:prstGeom>
        </p:spPr>
        <p:txBody>
          <a:bodyPr vert="horz" wrap="square" lIns="0" tIns="0" rIns="0" bIns="0"/>
          <a:lstStyle/>
          <a:p>
            <a:pPr algn="l" rtl="0" eaLnBrk="0">
              <a:lnSpc>
                <a:spcPct val="92000"/>
              </a:lnSpc>
            </a:pPr>
            <a:endParaRPr lang="en-US" altLang="en-US" sz="100" dirty="0"/>
          </a:p>
          <a:p>
            <a:pPr algn="r" rtl="0" eaLnBrk="0">
              <a:lnSpc>
                <a:spcPct val="97000"/>
              </a:lnSpc>
            </a:pPr>
            <a:r>
              <a:rPr sz="2000" spc="-10" dirty="0">
                <a:ln w="3175" cap="flat" cmpd="sng">
                  <a:solidFill>
                    <a:srgbClr val="404040">
                      <a:alpha val="100000"/>
                    </a:srgbClr>
                  </a:solidFill>
                  <a:prstDash val="solid"/>
                  <a:miter lim="0"/>
                </a:ln>
                <a:solidFill>
                  <a:srgbClr val="404040">
                    <a:alpha val="100000"/>
                  </a:srgbClr>
                </a:solidFill>
                <a:latin typeface="微软雅黑" panose="020B0503020204020204" charset="-122"/>
                <a:ea typeface="微软雅黑" panose="020B0503020204020204" charset="-122"/>
                <a:cs typeface="微软雅黑" panose="020B0503020204020204" charset="-122"/>
              </a:rPr>
              <a:t>人</a:t>
            </a:r>
            <a:r>
              <a:rPr sz="2000" spc="0" dirty="0">
                <a:ln w="3175" cap="flat" cmpd="sng">
                  <a:solidFill>
                    <a:srgbClr val="404040">
                      <a:alpha val="100000"/>
                    </a:srgbClr>
                  </a:solidFill>
                  <a:prstDash val="solid"/>
                  <a:miter lim="0"/>
                </a:ln>
                <a:solidFill>
                  <a:srgbClr val="404040">
                    <a:alpha val="100000"/>
                  </a:srgbClr>
                </a:solidFill>
                <a:latin typeface="微软雅黑" panose="020B0503020204020204" charset="-122"/>
                <a:ea typeface="微软雅黑" panose="020B0503020204020204" charset="-122"/>
                <a:cs typeface="微软雅黑" panose="020B0503020204020204" charset="-122"/>
              </a:rPr>
              <a:t>才实习</a:t>
            </a:r>
            <a:endParaRPr lang="en-US" altLang="en-US" sz="2000" dirty="0"/>
          </a:p>
          <a:p>
            <a:pPr marL="13335" indent="-635" algn="l" rtl="0" eaLnBrk="0">
              <a:lnSpc>
                <a:spcPct val="122000"/>
              </a:lnSpc>
              <a:spcBef>
                <a:spcPts val="45"/>
              </a:spcBef>
            </a:pPr>
            <a:r>
              <a:rPr sz="1400" spc="10" dirty="0">
                <a:solidFill>
                  <a:srgbClr val="595959">
                    <a:alpha val="100000"/>
                  </a:srgbClr>
                </a:solidFill>
                <a:latin typeface="微软雅黑" panose="020B0503020204020204" charset="-122"/>
                <a:ea typeface="微软雅黑" panose="020B0503020204020204" charset="-122"/>
                <a:cs typeface="微软雅黑" panose="020B0503020204020204" charset="-122"/>
              </a:rPr>
              <a:t>建</a:t>
            </a:r>
            <a:r>
              <a:rPr sz="140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立实习基地，为学生提供 实习岗位，实际接触对口专 </a:t>
            </a:r>
            <a:r>
              <a:rPr sz="1400" spc="-10" dirty="0">
                <a:solidFill>
                  <a:srgbClr val="595959">
                    <a:alpha val="100000"/>
                  </a:srgbClr>
                </a:solidFill>
                <a:latin typeface="微软雅黑" panose="020B0503020204020204" charset="-122"/>
                <a:ea typeface="微软雅黑" panose="020B0503020204020204" charset="-122"/>
                <a:cs typeface="微软雅黑" panose="020B0503020204020204" charset="-122"/>
              </a:rPr>
              <a:t>业</a:t>
            </a:r>
            <a:r>
              <a:rPr sz="140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对口公司</a:t>
            </a:r>
            <a:endParaRPr lang="en-US" altLang="en-US" sz="1400" dirty="0"/>
          </a:p>
        </p:txBody>
      </p:sp>
      <p:sp>
        <p:nvSpPr>
          <p:cNvPr id="452" name="textbox 452"/>
          <p:cNvSpPr/>
          <p:nvPr/>
        </p:nvSpPr>
        <p:spPr>
          <a:xfrm>
            <a:off x="8189473" y="3117945"/>
            <a:ext cx="2876550" cy="835660"/>
          </a:xfrm>
          <a:prstGeom prst="rect">
            <a:avLst/>
          </a:prstGeom>
        </p:spPr>
        <p:txBody>
          <a:bodyPr vert="horz" wrap="square" lIns="0" tIns="0" rIns="0" bIns="0"/>
          <a:lstStyle/>
          <a:p>
            <a:pPr algn="l" rtl="0" eaLnBrk="0">
              <a:lnSpc>
                <a:spcPct val="90000"/>
              </a:lnSpc>
            </a:pPr>
            <a:endParaRPr lang="en-US" altLang="en-US" sz="100" dirty="0"/>
          </a:p>
          <a:p>
            <a:pPr marL="12700" algn="l" rtl="0" eaLnBrk="0">
              <a:lnSpc>
                <a:spcPct val="97000"/>
              </a:lnSpc>
            </a:pPr>
            <a:r>
              <a:rPr sz="2000" spc="10" dirty="0">
                <a:ln w="3175" cap="flat" cmpd="sng">
                  <a:solidFill>
                    <a:srgbClr val="404040">
                      <a:alpha val="100000"/>
                    </a:srgbClr>
                  </a:solidFill>
                  <a:prstDash val="solid"/>
                  <a:miter lim="0"/>
                </a:ln>
                <a:solidFill>
                  <a:srgbClr val="404040">
                    <a:alpha val="100000"/>
                  </a:srgbClr>
                </a:solidFill>
                <a:latin typeface="微软雅黑" panose="020B0503020204020204" charset="-122"/>
                <a:ea typeface="微软雅黑" panose="020B0503020204020204" charset="-122"/>
                <a:cs typeface="微软雅黑" panose="020B0503020204020204" charset="-122"/>
              </a:rPr>
              <a:t>模拟国</a:t>
            </a:r>
            <a:r>
              <a:rPr sz="2000" spc="0" dirty="0">
                <a:ln w="3175" cap="flat" cmpd="sng">
                  <a:solidFill>
                    <a:srgbClr val="404040">
                      <a:alpha val="100000"/>
                    </a:srgbClr>
                  </a:solidFill>
                  <a:prstDash val="solid"/>
                  <a:miter lim="0"/>
                </a:ln>
                <a:solidFill>
                  <a:srgbClr val="404040">
                    <a:alpha val="100000"/>
                  </a:srgbClr>
                </a:solidFill>
                <a:latin typeface="微软雅黑" panose="020B0503020204020204" charset="-122"/>
                <a:ea typeface="微软雅黑" panose="020B0503020204020204" charset="-122"/>
                <a:cs typeface="微软雅黑" panose="020B0503020204020204" charset="-122"/>
              </a:rPr>
              <a:t>际贸易谈判场景</a:t>
            </a:r>
            <a:endParaRPr lang="en-US" altLang="en-US" sz="2000" dirty="0"/>
          </a:p>
          <a:p>
            <a:pPr marL="15875" indent="-635" algn="l" rtl="0" eaLnBrk="0">
              <a:lnSpc>
                <a:spcPct val="109000"/>
              </a:lnSpc>
              <a:spcBef>
                <a:spcPts val="380"/>
              </a:spcBef>
            </a:pPr>
            <a:r>
              <a:rPr sz="1400" spc="10" dirty="0">
                <a:solidFill>
                  <a:srgbClr val="595959">
                    <a:alpha val="100000"/>
                  </a:srgbClr>
                </a:solidFill>
                <a:latin typeface="微软雅黑" panose="020B0503020204020204" charset="-122"/>
                <a:ea typeface="微软雅黑" panose="020B0503020204020204" charset="-122"/>
                <a:cs typeface="微软雅黑" panose="020B0503020204020204" charset="-122"/>
              </a:rPr>
              <a:t>模拟</a:t>
            </a:r>
            <a:r>
              <a:rPr sz="140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国际化谈判场景，培育人才谈判 </a:t>
            </a:r>
            <a:r>
              <a:rPr sz="1400" spc="-70" dirty="0">
                <a:solidFill>
                  <a:srgbClr val="595959">
                    <a:alpha val="100000"/>
                  </a:srgbClr>
                </a:solidFill>
                <a:latin typeface="微软雅黑" panose="020B0503020204020204" charset="-122"/>
                <a:ea typeface="微软雅黑" panose="020B0503020204020204" charset="-122"/>
                <a:cs typeface="微软雅黑" panose="020B0503020204020204" charset="-122"/>
              </a:rPr>
              <a:t>技能</a:t>
            </a:r>
            <a:r>
              <a:rPr sz="1400" spc="-50" dirty="0">
                <a:solidFill>
                  <a:srgbClr val="595959">
                    <a:alpha val="100000"/>
                  </a:srgbClr>
                </a:solidFill>
                <a:latin typeface="微软雅黑" panose="020B0503020204020204" charset="-122"/>
                <a:ea typeface="微软雅黑" panose="020B0503020204020204" charset="-122"/>
                <a:cs typeface="微软雅黑" panose="020B0503020204020204" charset="-122"/>
              </a:rPr>
              <a:t>。</a:t>
            </a:r>
            <a:endParaRPr lang="en-US" altLang="en-US" sz="1400" dirty="0"/>
          </a:p>
        </p:txBody>
      </p:sp>
      <p:sp>
        <p:nvSpPr>
          <p:cNvPr id="453" name="textbox 453"/>
          <p:cNvSpPr/>
          <p:nvPr/>
        </p:nvSpPr>
        <p:spPr>
          <a:xfrm>
            <a:off x="4580190" y="1603978"/>
            <a:ext cx="2694304" cy="838835"/>
          </a:xfrm>
          <a:prstGeom prst="rect">
            <a:avLst/>
          </a:prstGeom>
        </p:spPr>
        <p:txBody>
          <a:bodyPr vert="horz" wrap="square" lIns="0" tIns="0" rIns="0" bIns="0"/>
          <a:lstStyle/>
          <a:p>
            <a:pPr algn="l" rtl="0" eaLnBrk="0">
              <a:lnSpc>
                <a:spcPct val="90000"/>
              </a:lnSpc>
            </a:pPr>
            <a:endParaRPr lang="en-US" altLang="en-US" sz="100" dirty="0"/>
          </a:p>
          <a:p>
            <a:pPr marL="109855" algn="l" rtl="0" eaLnBrk="0">
              <a:lnSpc>
                <a:spcPct val="97000"/>
              </a:lnSpc>
            </a:pPr>
            <a:r>
              <a:rPr sz="2000" spc="-10" dirty="0">
                <a:ln w="3175" cap="flat" cmpd="sng">
                  <a:solidFill>
                    <a:srgbClr val="404040">
                      <a:alpha val="100000"/>
                    </a:srgbClr>
                  </a:solidFill>
                  <a:prstDash val="solid"/>
                  <a:miter lim="0"/>
                </a:ln>
                <a:solidFill>
                  <a:srgbClr val="404040">
                    <a:alpha val="100000"/>
                  </a:srgbClr>
                </a:solidFill>
                <a:latin typeface="微软雅黑" panose="020B0503020204020204" charset="-122"/>
                <a:ea typeface="微软雅黑" panose="020B0503020204020204" charset="-122"/>
                <a:cs typeface="微软雅黑" panose="020B0503020204020204" charset="-122"/>
              </a:rPr>
              <a:t>国际贸易人才认</a:t>
            </a:r>
            <a:r>
              <a:rPr sz="2000" spc="0" dirty="0">
                <a:ln w="3175" cap="flat" cmpd="sng">
                  <a:solidFill>
                    <a:srgbClr val="404040">
                      <a:alpha val="100000"/>
                    </a:srgbClr>
                  </a:solidFill>
                  <a:prstDash val="solid"/>
                  <a:miter lim="0"/>
                </a:ln>
                <a:solidFill>
                  <a:srgbClr val="404040">
                    <a:alpha val="100000"/>
                  </a:srgbClr>
                </a:solidFill>
                <a:latin typeface="微软雅黑" panose="020B0503020204020204" charset="-122"/>
                <a:ea typeface="微软雅黑" panose="020B0503020204020204" charset="-122"/>
                <a:cs typeface="微软雅黑" panose="020B0503020204020204" charset="-122"/>
              </a:rPr>
              <a:t>证课程</a:t>
            </a:r>
            <a:endParaRPr lang="en-US" altLang="en-US" sz="2000" dirty="0"/>
          </a:p>
          <a:p>
            <a:pPr marL="12700" indent="3175" algn="l" rtl="0" eaLnBrk="0">
              <a:lnSpc>
                <a:spcPct val="109000"/>
              </a:lnSpc>
              <a:spcBef>
                <a:spcPts val="405"/>
              </a:spcBef>
            </a:pPr>
            <a:r>
              <a:rPr sz="1400" spc="-10" dirty="0">
                <a:solidFill>
                  <a:srgbClr val="595959">
                    <a:alpha val="100000"/>
                  </a:srgbClr>
                </a:solidFill>
                <a:latin typeface="微软雅黑" panose="020B0503020204020204" charset="-122"/>
                <a:ea typeface="微软雅黑" panose="020B0503020204020204" charset="-122"/>
                <a:cs typeface="微软雅黑" panose="020B0503020204020204" charset="-122"/>
              </a:rPr>
              <a:t>为学</a:t>
            </a:r>
            <a:r>
              <a:rPr sz="140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生提供认证课程，成为就业的 </a:t>
            </a:r>
            <a:r>
              <a:rPr sz="1400" spc="10" dirty="0">
                <a:solidFill>
                  <a:srgbClr val="595959">
                    <a:alpha val="100000"/>
                  </a:srgbClr>
                </a:solidFill>
                <a:latin typeface="微软雅黑" panose="020B0503020204020204" charset="-122"/>
                <a:ea typeface="微软雅黑" panose="020B0503020204020204" charset="-122"/>
                <a:cs typeface="微软雅黑" panose="020B0503020204020204" charset="-122"/>
              </a:rPr>
              <a:t>一</a:t>
            </a:r>
            <a:r>
              <a:rPr sz="140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块敲门砖，力争未毕业即就业。</a:t>
            </a:r>
            <a:endParaRPr lang="en-US" altLang="en-US" sz="1400" dirty="0"/>
          </a:p>
        </p:txBody>
      </p:sp>
      <p:sp>
        <p:nvSpPr>
          <p:cNvPr id="454" name="path"/>
          <p:cNvSpPr/>
          <p:nvPr/>
        </p:nvSpPr>
        <p:spPr>
          <a:xfrm>
            <a:off x="6509004" y="4373879"/>
            <a:ext cx="326135" cy="368808"/>
          </a:xfrm>
          <a:custGeom>
            <a:avLst/>
            <a:gdLst/>
            <a:ahLst/>
            <a:cxnLst/>
            <a:rect l="0" t="0" r="0" b="0"/>
            <a:pathLst>
              <a:path w="513" h="580">
                <a:moveTo>
                  <a:pt x="438" y="0"/>
                </a:moveTo>
                <a:lnTo>
                  <a:pt x="462" y="5"/>
                </a:lnTo>
                <a:lnTo>
                  <a:pt x="479" y="19"/>
                </a:lnTo>
                <a:lnTo>
                  <a:pt x="490" y="41"/>
                </a:lnTo>
                <a:lnTo>
                  <a:pt x="513" y="250"/>
                </a:lnTo>
                <a:lnTo>
                  <a:pt x="513" y="258"/>
                </a:lnTo>
                <a:lnTo>
                  <a:pt x="506" y="266"/>
                </a:lnTo>
                <a:lnTo>
                  <a:pt x="502" y="269"/>
                </a:lnTo>
                <a:lnTo>
                  <a:pt x="494" y="273"/>
                </a:lnTo>
                <a:lnTo>
                  <a:pt x="487" y="273"/>
                </a:lnTo>
                <a:lnTo>
                  <a:pt x="479" y="266"/>
                </a:lnTo>
                <a:lnTo>
                  <a:pt x="411" y="213"/>
                </a:lnTo>
                <a:lnTo>
                  <a:pt x="277" y="385"/>
                </a:lnTo>
                <a:lnTo>
                  <a:pt x="141" y="552"/>
                </a:lnTo>
                <a:lnTo>
                  <a:pt x="114" y="575"/>
                </a:lnTo>
                <a:lnTo>
                  <a:pt x="86" y="580"/>
                </a:lnTo>
                <a:lnTo>
                  <a:pt x="55" y="579"/>
                </a:lnTo>
                <a:lnTo>
                  <a:pt x="31" y="562"/>
                </a:lnTo>
                <a:lnTo>
                  <a:pt x="11" y="543"/>
                </a:lnTo>
                <a:lnTo>
                  <a:pt x="0" y="513"/>
                </a:lnTo>
                <a:lnTo>
                  <a:pt x="3" y="483"/>
                </a:lnTo>
                <a:lnTo>
                  <a:pt x="18" y="455"/>
                </a:lnTo>
                <a:lnTo>
                  <a:pt x="154" y="286"/>
                </a:lnTo>
                <a:lnTo>
                  <a:pt x="288" y="115"/>
                </a:lnTo>
                <a:lnTo>
                  <a:pt x="228" y="64"/>
                </a:lnTo>
                <a:lnTo>
                  <a:pt x="221" y="59"/>
                </a:lnTo>
                <a:lnTo>
                  <a:pt x="218" y="51"/>
                </a:lnTo>
                <a:lnTo>
                  <a:pt x="216" y="41"/>
                </a:lnTo>
                <a:lnTo>
                  <a:pt x="218" y="33"/>
                </a:lnTo>
                <a:lnTo>
                  <a:pt x="224" y="28"/>
                </a:lnTo>
                <a:lnTo>
                  <a:pt x="229" y="23"/>
                </a:lnTo>
                <a:lnTo>
                  <a:pt x="238" y="19"/>
                </a:lnTo>
                <a:lnTo>
                  <a:pt x="438" y="0"/>
                </a:lnTo>
                <a:close/>
              </a:path>
            </a:pathLst>
          </a:custGeom>
          <a:solidFill>
            <a:srgbClr val="BFBFBF">
              <a:alpha val="100000"/>
            </a:srgbClr>
          </a:solidFill>
          <a:ln cap="flat">
            <a:noFill/>
            <a:prstDash val="solid"/>
            <a:miter lim="0"/>
          </a:ln>
        </p:spPr>
        <p:txBody>
          <a:bodyPr rtlCol="0"/>
          <a:lstStyle/>
          <a:p>
            <a:pPr algn="ctr"/>
            <a:endParaRPr lang="zh-CN" altLang="en-US"/>
          </a:p>
        </p:txBody>
      </p:sp>
      <p:sp>
        <p:nvSpPr>
          <p:cNvPr id="455" name="path"/>
          <p:cNvSpPr/>
          <p:nvPr/>
        </p:nvSpPr>
        <p:spPr>
          <a:xfrm>
            <a:off x="5038344" y="4384547"/>
            <a:ext cx="338327" cy="352044"/>
          </a:xfrm>
          <a:custGeom>
            <a:avLst/>
            <a:gdLst/>
            <a:ahLst/>
            <a:cxnLst/>
            <a:rect l="0" t="0" r="0" b="0"/>
            <a:pathLst>
              <a:path w="532" h="554">
                <a:moveTo>
                  <a:pt x="59" y="0"/>
                </a:moveTo>
                <a:lnTo>
                  <a:pt x="266" y="8"/>
                </a:lnTo>
                <a:lnTo>
                  <a:pt x="274" y="8"/>
                </a:lnTo>
                <a:lnTo>
                  <a:pt x="281" y="14"/>
                </a:lnTo>
                <a:lnTo>
                  <a:pt x="286" y="16"/>
                </a:lnTo>
                <a:lnTo>
                  <a:pt x="286" y="24"/>
                </a:lnTo>
                <a:lnTo>
                  <a:pt x="286" y="31"/>
                </a:lnTo>
                <a:lnTo>
                  <a:pt x="282" y="39"/>
                </a:lnTo>
                <a:lnTo>
                  <a:pt x="281" y="44"/>
                </a:lnTo>
                <a:lnTo>
                  <a:pt x="218" y="101"/>
                </a:lnTo>
                <a:lnTo>
                  <a:pt x="365" y="261"/>
                </a:lnTo>
                <a:lnTo>
                  <a:pt x="512" y="421"/>
                </a:lnTo>
                <a:lnTo>
                  <a:pt x="529" y="449"/>
                </a:lnTo>
                <a:lnTo>
                  <a:pt x="532" y="480"/>
                </a:lnTo>
                <a:lnTo>
                  <a:pt x="524" y="508"/>
                </a:lnTo>
                <a:lnTo>
                  <a:pt x="504" y="531"/>
                </a:lnTo>
                <a:lnTo>
                  <a:pt x="481" y="547"/>
                </a:lnTo>
                <a:lnTo>
                  <a:pt x="453" y="554"/>
                </a:lnTo>
                <a:lnTo>
                  <a:pt x="424" y="547"/>
                </a:lnTo>
                <a:lnTo>
                  <a:pt x="396" y="527"/>
                </a:lnTo>
                <a:lnTo>
                  <a:pt x="250" y="368"/>
                </a:lnTo>
                <a:lnTo>
                  <a:pt x="100" y="208"/>
                </a:lnTo>
                <a:lnTo>
                  <a:pt x="41" y="264"/>
                </a:lnTo>
                <a:lnTo>
                  <a:pt x="32" y="269"/>
                </a:lnTo>
                <a:lnTo>
                  <a:pt x="24" y="269"/>
                </a:lnTo>
                <a:lnTo>
                  <a:pt x="19" y="269"/>
                </a:lnTo>
                <a:lnTo>
                  <a:pt x="11" y="266"/>
                </a:lnTo>
                <a:lnTo>
                  <a:pt x="5" y="261"/>
                </a:lnTo>
                <a:lnTo>
                  <a:pt x="0" y="256"/>
                </a:lnTo>
                <a:lnTo>
                  <a:pt x="0" y="245"/>
                </a:lnTo>
                <a:lnTo>
                  <a:pt x="8" y="44"/>
                </a:lnTo>
                <a:lnTo>
                  <a:pt x="16" y="22"/>
                </a:lnTo>
                <a:lnTo>
                  <a:pt x="32" y="6"/>
                </a:lnTo>
                <a:lnTo>
                  <a:pt x="59" y="0"/>
                </a:lnTo>
                <a:close/>
              </a:path>
            </a:pathLst>
          </a:custGeom>
          <a:solidFill>
            <a:srgbClr val="BFBFBF">
              <a:alpha val="100000"/>
            </a:srgbClr>
          </a:solidFill>
          <a:ln cap="flat">
            <a:noFill/>
            <a:prstDash val="solid"/>
            <a:miter lim="0"/>
          </a:ln>
        </p:spPr>
        <p:txBody>
          <a:bodyPr rtlCol="0"/>
          <a:lstStyle/>
          <a:p>
            <a:pPr algn="ctr"/>
            <a:endParaRPr lang="zh-CN" altLang="en-US"/>
          </a:p>
        </p:txBody>
      </p:sp>
      <p:sp>
        <p:nvSpPr>
          <p:cNvPr id="458" name="textbox 458"/>
          <p:cNvSpPr/>
          <p:nvPr/>
        </p:nvSpPr>
        <p:spPr>
          <a:xfrm>
            <a:off x="303181" y="418547"/>
            <a:ext cx="5111115" cy="427355"/>
          </a:xfrm>
          <a:prstGeom prst="rect">
            <a:avLst/>
          </a:prstGeom>
        </p:spPr>
        <p:txBody>
          <a:bodyPr vert="horz" wrap="square" lIns="0" tIns="0" rIns="0" bIns="0"/>
          <a:lstStyle/>
          <a:p>
            <a:pPr algn="l" rtl="0" eaLnBrk="0">
              <a:lnSpc>
                <a:spcPct val="72000"/>
              </a:lnSpc>
            </a:pPr>
            <a:endParaRPr lang="en-US" altLang="en-US" sz="100" dirty="0"/>
          </a:p>
          <a:p>
            <a:pPr marL="12700" algn="l" rtl="0" eaLnBrk="0">
              <a:lnSpc>
                <a:spcPct val="98000"/>
              </a:lnSpc>
            </a:pPr>
            <a:r>
              <a:rPr lang="zh-CN" altLang="da-DK" sz="2800" b="1" spc="0"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rPr>
              <a:t>学院合作模式</a:t>
            </a:r>
            <a:endParaRPr lang="zh-CN" sz="2800" spc="0" dirty="0">
              <a:ln w="6350" cap="flat" cmpd="sng">
                <a:solidFill>
                  <a:srgbClr val="404040">
                    <a:alpha val="100000"/>
                  </a:srgbClr>
                </a:solidFill>
                <a:prstDash val="solid"/>
                <a:miter lim="0"/>
              </a:ln>
              <a:solidFill>
                <a:srgbClr val="404040">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78" name="group 78"/>
          <p:cNvGrpSpPr/>
          <p:nvPr/>
        </p:nvGrpSpPr>
        <p:grpSpPr>
          <a:xfrm rot="21600000">
            <a:off x="6758813" y="3007614"/>
            <a:ext cx="1140206" cy="1264919"/>
            <a:chOff x="0" y="0"/>
            <a:chExt cx="1140206" cy="1264919"/>
          </a:xfrm>
        </p:grpSpPr>
        <p:sp>
          <p:nvSpPr>
            <p:cNvPr id="459" name="path"/>
            <p:cNvSpPr/>
            <p:nvPr/>
          </p:nvSpPr>
          <p:spPr>
            <a:xfrm>
              <a:off x="889" y="0"/>
              <a:ext cx="1138428" cy="1264919"/>
            </a:xfrm>
            <a:custGeom>
              <a:avLst/>
              <a:gdLst/>
              <a:ahLst/>
              <a:cxnLst/>
              <a:rect l="0" t="0" r="0" b="0"/>
              <a:pathLst>
                <a:path w="1792" h="1991">
                  <a:moveTo>
                    <a:pt x="873" y="0"/>
                  </a:moveTo>
                  <a:lnTo>
                    <a:pt x="920" y="0"/>
                  </a:lnTo>
                  <a:lnTo>
                    <a:pt x="965" y="10"/>
                  </a:lnTo>
                  <a:lnTo>
                    <a:pt x="1007" y="28"/>
                  </a:lnTo>
                  <a:lnTo>
                    <a:pt x="1681" y="416"/>
                  </a:lnTo>
                  <a:lnTo>
                    <a:pt x="1719" y="445"/>
                  </a:lnTo>
                  <a:lnTo>
                    <a:pt x="1750" y="479"/>
                  </a:lnTo>
                  <a:lnTo>
                    <a:pt x="1775" y="518"/>
                  </a:lnTo>
                  <a:lnTo>
                    <a:pt x="1788" y="562"/>
                  </a:lnTo>
                  <a:lnTo>
                    <a:pt x="1792" y="609"/>
                  </a:lnTo>
                  <a:lnTo>
                    <a:pt x="1792" y="1383"/>
                  </a:lnTo>
                  <a:lnTo>
                    <a:pt x="1788" y="1430"/>
                  </a:lnTo>
                  <a:lnTo>
                    <a:pt x="1775" y="1472"/>
                  </a:lnTo>
                  <a:lnTo>
                    <a:pt x="1750" y="1513"/>
                  </a:lnTo>
                  <a:lnTo>
                    <a:pt x="1719" y="1546"/>
                  </a:lnTo>
                  <a:lnTo>
                    <a:pt x="1681" y="1576"/>
                  </a:lnTo>
                  <a:lnTo>
                    <a:pt x="1007" y="1963"/>
                  </a:lnTo>
                  <a:lnTo>
                    <a:pt x="965" y="1982"/>
                  </a:lnTo>
                  <a:lnTo>
                    <a:pt x="920" y="1991"/>
                  </a:lnTo>
                  <a:lnTo>
                    <a:pt x="873" y="1991"/>
                  </a:lnTo>
                  <a:lnTo>
                    <a:pt x="828" y="1982"/>
                  </a:lnTo>
                  <a:lnTo>
                    <a:pt x="785" y="1963"/>
                  </a:lnTo>
                  <a:lnTo>
                    <a:pt x="110" y="1576"/>
                  </a:lnTo>
                  <a:lnTo>
                    <a:pt x="70" y="1546"/>
                  </a:lnTo>
                  <a:lnTo>
                    <a:pt x="41" y="1513"/>
                  </a:lnTo>
                  <a:lnTo>
                    <a:pt x="18" y="1472"/>
                  </a:lnTo>
                  <a:lnTo>
                    <a:pt x="4" y="1430"/>
                  </a:lnTo>
                  <a:lnTo>
                    <a:pt x="0" y="1383"/>
                  </a:lnTo>
                  <a:lnTo>
                    <a:pt x="0" y="609"/>
                  </a:lnTo>
                  <a:lnTo>
                    <a:pt x="4" y="562"/>
                  </a:lnTo>
                  <a:lnTo>
                    <a:pt x="18" y="518"/>
                  </a:lnTo>
                  <a:lnTo>
                    <a:pt x="41" y="479"/>
                  </a:lnTo>
                  <a:lnTo>
                    <a:pt x="70" y="445"/>
                  </a:lnTo>
                  <a:lnTo>
                    <a:pt x="110" y="416"/>
                  </a:lnTo>
                  <a:lnTo>
                    <a:pt x="785" y="28"/>
                  </a:lnTo>
                  <a:lnTo>
                    <a:pt x="828" y="10"/>
                  </a:lnTo>
                  <a:lnTo>
                    <a:pt x="873" y="0"/>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460" name="path"/>
            <p:cNvSpPr/>
            <p:nvPr/>
          </p:nvSpPr>
          <p:spPr>
            <a:xfrm>
              <a:off x="0" y="386968"/>
              <a:ext cx="1140206" cy="491871"/>
            </a:xfrm>
            <a:custGeom>
              <a:avLst/>
              <a:gdLst/>
              <a:ahLst/>
              <a:cxnLst/>
              <a:rect l="0" t="0" r="0" b="0"/>
              <a:pathLst>
                <a:path w="1795" h="774">
                  <a:moveTo>
                    <a:pt x="1794" y="0"/>
                  </a:moveTo>
                  <a:lnTo>
                    <a:pt x="1794" y="774"/>
                  </a:lnTo>
                  <a:moveTo>
                    <a:pt x="1" y="774"/>
                  </a:moveTo>
                  <a:lnTo>
                    <a:pt x="1" y="0"/>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61" name="path"/>
            <p:cNvSpPr/>
            <p:nvPr/>
          </p:nvSpPr>
          <p:spPr>
            <a:xfrm>
              <a:off x="318643" y="380237"/>
              <a:ext cx="501395" cy="501396"/>
            </a:xfrm>
            <a:custGeom>
              <a:avLst/>
              <a:gdLst/>
              <a:ahLst/>
              <a:cxnLst/>
              <a:rect l="0" t="0" r="0" b="0"/>
              <a:pathLst>
                <a:path w="789" h="789">
                  <a:moveTo>
                    <a:pt x="777" y="789"/>
                  </a:moveTo>
                  <a:lnTo>
                    <a:pt x="12" y="789"/>
                  </a:lnTo>
                  <a:cubicBezTo>
                    <a:pt x="5" y="789"/>
                    <a:pt x="0" y="784"/>
                    <a:pt x="0" y="777"/>
                  </a:cubicBezTo>
                  <a:lnTo>
                    <a:pt x="0" y="688"/>
                  </a:lnTo>
                  <a:cubicBezTo>
                    <a:pt x="0" y="682"/>
                    <a:pt x="5" y="676"/>
                    <a:pt x="12" y="676"/>
                  </a:cubicBezTo>
                  <a:lnTo>
                    <a:pt x="777" y="676"/>
                  </a:lnTo>
                  <a:cubicBezTo>
                    <a:pt x="784" y="676"/>
                    <a:pt x="789" y="682"/>
                    <a:pt x="789" y="688"/>
                  </a:cubicBezTo>
                  <a:lnTo>
                    <a:pt x="789" y="777"/>
                  </a:lnTo>
                  <a:cubicBezTo>
                    <a:pt x="789" y="784"/>
                    <a:pt x="784" y="789"/>
                    <a:pt x="777" y="789"/>
                  </a:cubicBezTo>
                  <a:moveTo>
                    <a:pt x="24" y="764"/>
                  </a:moveTo>
                  <a:lnTo>
                    <a:pt x="764" y="764"/>
                  </a:lnTo>
                  <a:lnTo>
                    <a:pt x="764" y="701"/>
                  </a:lnTo>
                  <a:lnTo>
                    <a:pt x="24" y="701"/>
                  </a:lnTo>
                  <a:lnTo>
                    <a:pt x="24" y="764"/>
                  </a:lnTo>
                  <a:close/>
                  <a:moveTo>
                    <a:pt x="231" y="701"/>
                  </a:moveTo>
                  <a:lnTo>
                    <a:pt x="69" y="701"/>
                  </a:lnTo>
                  <a:cubicBezTo>
                    <a:pt x="62" y="701"/>
                    <a:pt x="56" y="695"/>
                    <a:pt x="56" y="688"/>
                  </a:cubicBezTo>
                  <a:lnTo>
                    <a:pt x="56" y="16"/>
                  </a:lnTo>
                  <a:cubicBezTo>
                    <a:pt x="56" y="7"/>
                    <a:pt x="64" y="0"/>
                    <a:pt x="73" y="0"/>
                  </a:cubicBezTo>
                  <a:lnTo>
                    <a:pt x="226" y="0"/>
                  </a:lnTo>
                  <a:cubicBezTo>
                    <a:pt x="236" y="0"/>
                    <a:pt x="243" y="7"/>
                    <a:pt x="243" y="16"/>
                  </a:cubicBezTo>
                  <a:lnTo>
                    <a:pt x="243" y="688"/>
                  </a:lnTo>
                  <a:cubicBezTo>
                    <a:pt x="243" y="695"/>
                    <a:pt x="238" y="701"/>
                    <a:pt x="231" y="701"/>
                  </a:cubicBezTo>
                  <a:moveTo>
                    <a:pt x="81" y="676"/>
                  </a:moveTo>
                  <a:lnTo>
                    <a:pt x="218" y="676"/>
                  </a:lnTo>
                  <a:lnTo>
                    <a:pt x="218" y="24"/>
                  </a:lnTo>
                  <a:lnTo>
                    <a:pt x="81" y="24"/>
                  </a:lnTo>
                  <a:lnTo>
                    <a:pt x="81" y="676"/>
                  </a:lnTo>
                  <a:close/>
                  <a:moveTo>
                    <a:pt x="181" y="645"/>
                  </a:moveTo>
                  <a:cubicBezTo>
                    <a:pt x="177" y="645"/>
                    <a:pt x="175" y="642"/>
                    <a:pt x="175" y="639"/>
                  </a:cubicBezTo>
                  <a:lnTo>
                    <a:pt x="175" y="68"/>
                  </a:lnTo>
                  <a:lnTo>
                    <a:pt x="119" y="68"/>
                  </a:lnTo>
                  <a:cubicBezTo>
                    <a:pt x="115" y="68"/>
                    <a:pt x="113" y="66"/>
                    <a:pt x="113" y="62"/>
                  </a:cubicBezTo>
                  <a:cubicBezTo>
                    <a:pt x="113" y="58"/>
                    <a:pt x="115" y="56"/>
                    <a:pt x="119" y="56"/>
                  </a:cubicBezTo>
                  <a:lnTo>
                    <a:pt x="181" y="56"/>
                  </a:lnTo>
                  <a:cubicBezTo>
                    <a:pt x="185" y="56"/>
                    <a:pt x="187" y="58"/>
                    <a:pt x="187" y="62"/>
                  </a:cubicBezTo>
                  <a:lnTo>
                    <a:pt x="187" y="639"/>
                  </a:lnTo>
                  <a:cubicBezTo>
                    <a:pt x="187" y="642"/>
                    <a:pt x="185" y="645"/>
                    <a:pt x="181" y="645"/>
                  </a:cubicBezTo>
                  <a:moveTo>
                    <a:pt x="476" y="701"/>
                  </a:moveTo>
                  <a:lnTo>
                    <a:pt x="313" y="701"/>
                  </a:lnTo>
                  <a:cubicBezTo>
                    <a:pt x="306" y="701"/>
                    <a:pt x="300" y="695"/>
                    <a:pt x="300" y="688"/>
                  </a:cubicBezTo>
                  <a:lnTo>
                    <a:pt x="300" y="92"/>
                  </a:lnTo>
                  <a:cubicBezTo>
                    <a:pt x="300" y="82"/>
                    <a:pt x="308" y="75"/>
                    <a:pt x="317" y="75"/>
                  </a:cubicBezTo>
                  <a:lnTo>
                    <a:pt x="471" y="75"/>
                  </a:lnTo>
                  <a:cubicBezTo>
                    <a:pt x="480" y="75"/>
                    <a:pt x="487" y="82"/>
                    <a:pt x="487" y="92"/>
                  </a:cubicBezTo>
                  <a:lnTo>
                    <a:pt x="487" y="688"/>
                  </a:lnTo>
                  <a:cubicBezTo>
                    <a:pt x="488" y="695"/>
                    <a:pt x="483" y="701"/>
                    <a:pt x="476" y="701"/>
                  </a:cubicBezTo>
                  <a:moveTo>
                    <a:pt x="325" y="676"/>
                  </a:moveTo>
                  <a:lnTo>
                    <a:pt x="463" y="676"/>
                  </a:lnTo>
                  <a:lnTo>
                    <a:pt x="463" y="100"/>
                  </a:lnTo>
                  <a:lnTo>
                    <a:pt x="325" y="100"/>
                  </a:lnTo>
                  <a:lnTo>
                    <a:pt x="325" y="676"/>
                  </a:lnTo>
                  <a:close/>
                  <a:moveTo>
                    <a:pt x="425" y="645"/>
                  </a:moveTo>
                  <a:cubicBezTo>
                    <a:pt x="422" y="645"/>
                    <a:pt x="419" y="642"/>
                    <a:pt x="419" y="639"/>
                  </a:cubicBezTo>
                  <a:lnTo>
                    <a:pt x="419" y="143"/>
                  </a:lnTo>
                  <a:lnTo>
                    <a:pt x="363" y="143"/>
                  </a:lnTo>
                  <a:cubicBezTo>
                    <a:pt x="360" y="143"/>
                    <a:pt x="357" y="141"/>
                    <a:pt x="357" y="137"/>
                  </a:cubicBezTo>
                  <a:cubicBezTo>
                    <a:pt x="357" y="133"/>
                    <a:pt x="360" y="131"/>
                    <a:pt x="363" y="131"/>
                  </a:cubicBezTo>
                  <a:lnTo>
                    <a:pt x="425" y="131"/>
                  </a:lnTo>
                  <a:cubicBezTo>
                    <a:pt x="429" y="131"/>
                    <a:pt x="432" y="133"/>
                    <a:pt x="432" y="137"/>
                  </a:cubicBezTo>
                  <a:lnTo>
                    <a:pt x="432" y="639"/>
                  </a:lnTo>
                  <a:cubicBezTo>
                    <a:pt x="432" y="642"/>
                    <a:pt x="429" y="645"/>
                    <a:pt x="425" y="645"/>
                  </a:cubicBezTo>
                  <a:moveTo>
                    <a:pt x="720" y="701"/>
                  </a:moveTo>
                  <a:lnTo>
                    <a:pt x="558" y="701"/>
                  </a:lnTo>
                  <a:cubicBezTo>
                    <a:pt x="551" y="701"/>
                    <a:pt x="545" y="695"/>
                    <a:pt x="545" y="688"/>
                  </a:cubicBezTo>
                  <a:lnTo>
                    <a:pt x="545" y="199"/>
                  </a:lnTo>
                  <a:cubicBezTo>
                    <a:pt x="545" y="189"/>
                    <a:pt x="553" y="182"/>
                    <a:pt x="562" y="182"/>
                  </a:cubicBezTo>
                  <a:lnTo>
                    <a:pt x="716" y="182"/>
                  </a:lnTo>
                  <a:cubicBezTo>
                    <a:pt x="725" y="182"/>
                    <a:pt x="733" y="189"/>
                    <a:pt x="733" y="199"/>
                  </a:cubicBezTo>
                  <a:lnTo>
                    <a:pt x="733" y="688"/>
                  </a:lnTo>
                  <a:cubicBezTo>
                    <a:pt x="733" y="695"/>
                    <a:pt x="727" y="701"/>
                    <a:pt x="720" y="701"/>
                  </a:cubicBezTo>
                  <a:moveTo>
                    <a:pt x="570" y="676"/>
                  </a:moveTo>
                  <a:lnTo>
                    <a:pt x="708" y="676"/>
                  </a:lnTo>
                  <a:lnTo>
                    <a:pt x="708" y="207"/>
                  </a:lnTo>
                  <a:lnTo>
                    <a:pt x="570" y="207"/>
                  </a:lnTo>
                  <a:lnTo>
                    <a:pt x="570" y="676"/>
                  </a:lnTo>
                  <a:close/>
                  <a:moveTo>
                    <a:pt x="670" y="645"/>
                  </a:moveTo>
                  <a:cubicBezTo>
                    <a:pt x="666" y="645"/>
                    <a:pt x="664" y="642"/>
                    <a:pt x="664" y="639"/>
                  </a:cubicBezTo>
                  <a:lnTo>
                    <a:pt x="664" y="250"/>
                  </a:lnTo>
                  <a:lnTo>
                    <a:pt x="607" y="250"/>
                  </a:lnTo>
                  <a:cubicBezTo>
                    <a:pt x="604" y="250"/>
                    <a:pt x="601" y="248"/>
                    <a:pt x="601" y="244"/>
                  </a:cubicBezTo>
                  <a:cubicBezTo>
                    <a:pt x="601" y="240"/>
                    <a:pt x="604" y="238"/>
                    <a:pt x="607" y="238"/>
                  </a:cubicBezTo>
                  <a:lnTo>
                    <a:pt x="670" y="238"/>
                  </a:lnTo>
                  <a:cubicBezTo>
                    <a:pt x="674" y="238"/>
                    <a:pt x="676" y="240"/>
                    <a:pt x="676" y="244"/>
                  </a:cubicBezTo>
                  <a:lnTo>
                    <a:pt x="676" y="639"/>
                  </a:lnTo>
                  <a:cubicBezTo>
                    <a:pt x="676" y="642"/>
                    <a:pt x="674" y="645"/>
                    <a:pt x="670" y="645"/>
                  </a:cubicBezTo>
                </a:path>
              </a:pathLst>
            </a:custGeom>
            <a:solidFill>
              <a:srgbClr val="FF8600">
                <a:alpha val="100000"/>
              </a:srgbClr>
            </a:solidFill>
            <a:ln cap="flat">
              <a:noFill/>
              <a:prstDash val="solid"/>
              <a:miter lim="0"/>
            </a:ln>
          </p:spPr>
          <p:txBody>
            <a:bodyPr rtlCol="0"/>
            <a:lstStyle/>
            <a:p>
              <a:pPr algn="ctr"/>
              <a:endParaRPr lang="zh-CN" altLang="en-US"/>
            </a:p>
          </p:txBody>
        </p:sp>
        <p:sp>
          <p:nvSpPr>
            <p:cNvPr id="462" name="path"/>
            <p:cNvSpPr/>
            <p:nvPr/>
          </p:nvSpPr>
          <p:spPr>
            <a:xfrm>
              <a:off x="312293" y="373887"/>
              <a:ext cx="514095" cy="514096"/>
            </a:xfrm>
            <a:custGeom>
              <a:avLst/>
              <a:gdLst/>
              <a:ahLst/>
              <a:cxnLst/>
              <a:rect l="0" t="0" r="0" b="0"/>
              <a:pathLst>
                <a:path w="809" h="809">
                  <a:moveTo>
                    <a:pt x="787" y="799"/>
                  </a:moveTo>
                  <a:lnTo>
                    <a:pt x="22" y="799"/>
                  </a:lnTo>
                  <a:cubicBezTo>
                    <a:pt x="15" y="799"/>
                    <a:pt x="10" y="794"/>
                    <a:pt x="10" y="787"/>
                  </a:cubicBezTo>
                  <a:lnTo>
                    <a:pt x="10" y="698"/>
                  </a:lnTo>
                  <a:cubicBezTo>
                    <a:pt x="10" y="692"/>
                    <a:pt x="15" y="686"/>
                    <a:pt x="22" y="686"/>
                  </a:cubicBezTo>
                  <a:lnTo>
                    <a:pt x="787" y="686"/>
                  </a:lnTo>
                  <a:cubicBezTo>
                    <a:pt x="794" y="686"/>
                    <a:pt x="799" y="692"/>
                    <a:pt x="799" y="698"/>
                  </a:cubicBezTo>
                  <a:lnTo>
                    <a:pt x="799" y="787"/>
                  </a:lnTo>
                  <a:cubicBezTo>
                    <a:pt x="799" y="794"/>
                    <a:pt x="794" y="799"/>
                    <a:pt x="787" y="799"/>
                  </a:cubicBezTo>
                  <a:moveTo>
                    <a:pt x="34" y="774"/>
                  </a:moveTo>
                  <a:lnTo>
                    <a:pt x="774" y="774"/>
                  </a:lnTo>
                  <a:lnTo>
                    <a:pt x="774" y="711"/>
                  </a:lnTo>
                  <a:lnTo>
                    <a:pt x="34" y="711"/>
                  </a:lnTo>
                  <a:lnTo>
                    <a:pt x="34" y="774"/>
                  </a:lnTo>
                  <a:close/>
                  <a:moveTo>
                    <a:pt x="241" y="711"/>
                  </a:moveTo>
                  <a:lnTo>
                    <a:pt x="79" y="711"/>
                  </a:lnTo>
                  <a:cubicBezTo>
                    <a:pt x="72" y="711"/>
                    <a:pt x="66" y="705"/>
                    <a:pt x="66" y="698"/>
                  </a:cubicBezTo>
                  <a:lnTo>
                    <a:pt x="66" y="26"/>
                  </a:lnTo>
                  <a:cubicBezTo>
                    <a:pt x="66" y="17"/>
                    <a:pt x="74" y="10"/>
                    <a:pt x="83" y="10"/>
                  </a:cubicBezTo>
                  <a:lnTo>
                    <a:pt x="236" y="10"/>
                  </a:lnTo>
                  <a:cubicBezTo>
                    <a:pt x="246" y="10"/>
                    <a:pt x="253" y="17"/>
                    <a:pt x="253" y="26"/>
                  </a:cubicBezTo>
                  <a:lnTo>
                    <a:pt x="253" y="698"/>
                  </a:lnTo>
                  <a:cubicBezTo>
                    <a:pt x="253" y="705"/>
                    <a:pt x="248" y="711"/>
                    <a:pt x="241" y="711"/>
                  </a:cubicBezTo>
                  <a:moveTo>
                    <a:pt x="91" y="686"/>
                  </a:moveTo>
                  <a:lnTo>
                    <a:pt x="228" y="686"/>
                  </a:lnTo>
                  <a:lnTo>
                    <a:pt x="228" y="34"/>
                  </a:lnTo>
                  <a:lnTo>
                    <a:pt x="91" y="34"/>
                  </a:lnTo>
                  <a:lnTo>
                    <a:pt x="91" y="686"/>
                  </a:lnTo>
                  <a:close/>
                  <a:moveTo>
                    <a:pt x="191" y="655"/>
                  </a:moveTo>
                  <a:cubicBezTo>
                    <a:pt x="187" y="655"/>
                    <a:pt x="185" y="652"/>
                    <a:pt x="185" y="649"/>
                  </a:cubicBezTo>
                  <a:lnTo>
                    <a:pt x="185" y="78"/>
                  </a:lnTo>
                  <a:lnTo>
                    <a:pt x="129" y="78"/>
                  </a:lnTo>
                  <a:cubicBezTo>
                    <a:pt x="125" y="78"/>
                    <a:pt x="123" y="76"/>
                    <a:pt x="123" y="72"/>
                  </a:cubicBezTo>
                  <a:cubicBezTo>
                    <a:pt x="123" y="68"/>
                    <a:pt x="125" y="66"/>
                    <a:pt x="129" y="66"/>
                  </a:cubicBezTo>
                  <a:lnTo>
                    <a:pt x="191" y="66"/>
                  </a:lnTo>
                  <a:cubicBezTo>
                    <a:pt x="195" y="66"/>
                    <a:pt x="197" y="68"/>
                    <a:pt x="197" y="72"/>
                  </a:cubicBezTo>
                  <a:lnTo>
                    <a:pt x="197" y="649"/>
                  </a:lnTo>
                  <a:cubicBezTo>
                    <a:pt x="197" y="652"/>
                    <a:pt x="195" y="655"/>
                    <a:pt x="191" y="655"/>
                  </a:cubicBezTo>
                  <a:moveTo>
                    <a:pt x="486" y="711"/>
                  </a:moveTo>
                  <a:lnTo>
                    <a:pt x="323" y="711"/>
                  </a:lnTo>
                  <a:cubicBezTo>
                    <a:pt x="316" y="711"/>
                    <a:pt x="310" y="705"/>
                    <a:pt x="310" y="698"/>
                  </a:cubicBezTo>
                  <a:lnTo>
                    <a:pt x="310" y="102"/>
                  </a:lnTo>
                  <a:cubicBezTo>
                    <a:pt x="310" y="92"/>
                    <a:pt x="318" y="85"/>
                    <a:pt x="327" y="85"/>
                  </a:cubicBezTo>
                  <a:lnTo>
                    <a:pt x="481" y="85"/>
                  </a:lnTo>
                  <a:cubicBezTo>
                    <a:pt x="490" y="85"/>
                    <a:pt x="497" y="92"/>
                    <a:pt x="497" y="102"/>
                  </a:cubicBezTo>
                  <a:lnTo>
                    <a:pt x="497" y="698"/>
                  </a:lnTo>
                  <a:cubicBezTo>
                    <a:pt x="498" y="705"/>
                    <a:pt x="493" y="711"/>
                    <a:pt x="486" y="711"/>
                  </a:cubicBezTo>
                  <a:moveTo>
                    <a:pt x="335" y="686"/>
                  </a:moveTo>
                  <a:lnTo>
                    <a:pt x="473" y="686"/>
                  </a:lnTo>
                  <a:lnTo>
                    <a:pt x="473" y="110"/>
                  </a:lnTo>
                  <a:lnTo>
                    <a:pt x="335" y="110"/>
                  </a:lnTo>
                  <a:lnTo>
                    <a:pt x="335" y="686"/>
                  </a:lnTo>
                  <a:close/>
                  <a:moveTo>
                    <a:pt x="435" y="655"/>
                  </a:moveTo>
                  <a:cubicBezTo>
                    <a:pt x="432" y="655"/>
                    <a:pt x="429" y="652"/>
                    <a:pt x="429" y="649"/>
                  </a:cubicBezTo>
                  <a:lnTo>
                    <a:pt x="429" y="153"/>
                  </a:lnTo>
                  <a:lnTo>
                    <a:pt x="373" y="153"/>
                  </a:lnTo>
                  <a:cubicBezTo>
                    <a:pt x="370" y="153"/>
                    <a:pt x="367" y="151"/>
                    <a:pt x="367" y="147"/>
                  </a:cubicBezTo>
                  <a:cubicBezTo>
                    <a:pt x="367" y="143"/>
                    <a:pt x="370" y="141"/>
                    <a:pt x="373" y="141"/>
                  </a:cubicBezTo>
                  <a:lnTo>
                    <a:pt x="435" y="141"/>
                  </a:lnTo>
                  <a:cubicBezTo>
                    <a:pt x="439" y="141"/>
                    <a:pt x="442" y="143"/>
                    <a:pt x="442" y="147"/>
                  </a:cubicBezTo>
                  <a:lnTo>
                    <a:pt x="442" y="649"/>
                  </a:lnTo>
                  <a:cubicBezTo>
                    <a:pt x="442" y="652"/>
                    <a:pt x="439" y="655"/>
                    <a:pt x="435" y="655"/>
                  </a:cubicBezTo>
                  <a:moveTo>
                    <a:pt x="730" y="711"/>
                  </a:moveTo>
                  <a:lnTo>
                    <a:pt x="568" y="711"/>
                  </a:lnTo>
                  <a:cubicBezTo>
                    <a:pt x="561" y="711"/>
                    <a:pt x="555" y="705"/>
                    <a:pt x="555" y="698"/>
                  </a:cubicBezTo>
                  <a:lnTo>
                    <a:pt x="555" y="209"/>
                  </a:lnTo>
                  <a:cubicBezTo>
                    <a:pt x="555" y="199"/>
                    <a:pt x="563" y="192"/>
                    <a:pt x="572" y="192"/>
                  </a:cubicBezTo>
                  <a:lnTo>
                    <a:pt x="726" y="192"/>
                  </a:lnTo>
                  <a:cubicBezTo>
                    <a:pt x="735" y="192"/>
                    <a:pt x="743" y="199"/>
                    <a:pt x="743" y="209"/>
                  </a:cubicBezTo>
                  <a:lnTo>
                    <a:pt x="743" y="698"/>
                  </a:lnTo>
                  <a:cubicBezTo>
                    <a:pt x="743" y="705"/>
                    <a:pt x="737" y="711"/>
                    <a:pt x="730" y="711"/>
                  </a:cubicBezTo>
                  <a:moveTo>
                    <a:pt x="580" y="686"/>
                  </a:moveTo>
                  <a:lnTo>
                    <a:pt x="718" y="686"/>
                  </a:lnTo>
                  <a:lnTo>
                    <a:pt x="718" y="217"/>
                  </a:lnTo>
                  <a:lnTo>
                    <a:pt x="580" y="217"/>
                  </a:lnTo>
                  <a:lnTo>
                    <a:pt x="580" y="686"/>
                  </a:lnTo>
                  <a:close/>
                  <a:moveTo>
                    <a:pt x="680" y="655"/>
                  </a:moveTo>
                  <a:cubicBezTo>
                    <a:pt x="676" y="655"/>
                    <a:pt x="674" y="652"/>
                    <a:pt x="674" y="649"/>
                  </a:cubicBezTo>
                  <a:lnTo>
                    <a:pt x="674" y="260"/>
                  </a:lnTo>
                  <a:lnTo>
                    <a:pt x="617" y="260"/>
                  </a:lnTo>
                  <a:cubicBezTo>
                    <a:pt x="614" y="260"/>
                    <a:pt x="611" y="258"/>
                    <a:pt x="611" y="254"/>
                  </a:cubicBezTo>
                  <a:cubicBezTo>
                    <a:pt x="611" y="250"/>
                    <a:pt x="614" y="248"/>
                    <a:pt x="617" y="248"/>
                  </a:cubicBezTo>
                  <a:lnTo>
                    <a:pt x="680" y="248"/>
                  </a:lnTo>
                  <a:cubicBezTo>
                    <a:pt x="684" y="248"/>
                    <a:pt x="686" y="250"/>
                    <a:pt x="686" y="254"/>
                  </a:cubicBezTo>
                  <a:lnTo>
                    <a:pt x="686" y="649"/>
                  </a:lnTo>
                  <a:cubicBezTo>
                    <a:pt x="686" y="652"/>
                    <a:pt x="684" y="655"/>
                    <a:pt x="680" y="655"/>
                  </a:cubicBezTo>
                </a:path>
              </a:pathLst>
            </a:custGeom>
            <a:solidFill>
              <a:schemeClr val="accent1"/>
            </a:solidFill>
            <a:ln w="12700" cap="flat">
              <a:solidFill>
                <a:schemeClr val="accent1">
                  <a:alpha val="100000"/>
                </a:schemeClr>
              </a:solidFill>
              <a:prstDash val="solid"/>
              <a:miter lim="400000"/>
            </a:ln>
          </p:spPr>
          <p:txBody>
            <a:bodyPr rtlCol="0"/>
            <a:lstStyle/>
            <a:p>
              <a:pPr algn="ctr"/>
              <a:endParaRPr lang="zh-CN" altLang="en-US"/>
            </a:p>
          </p:txBody>
        </p:sp>
      </p:grpSp>
      <p:sp>
        <p:nvSpPr>
          <p:cNvPr id="463" name="path"/>
          <p:cNvSpPr/>
          <p:nvPr/>
        </p:nvSpPr>
        <p:spPr>
          <a:xfrm>
            <a:off x="5357621" y="2698241"/>
            <a:ext cx="1139952" cy="1263396"/>
          </a:xfrm>
          <a:custGeom>
            <a:avLst/>
            <a:gdLst/>
            <a:ahLst/>
            <a:cxnLst/>
            <a:rect l="0" t="0" r="0" b="0"/>
            <a:pathLst>
              <a:path w="1795" h="1989">
                <a:moveTo>
                  <a:pt x="875" y="0"/>
                </a:moveTo>
                <a:lnTo>
                  <a:pt x="919" y="0"/>
                </a:lnTo>
                <a:lnTo>
                  <a:pt x="964" y="9"/>
                </a:lnTo>
                <a:lnTo>
                  <a:pt x="1007" y="27"/>
                </a:lnTo>
                <a:lnTo>
                  <a:pt x="1682" y="416"/>
                </a:lnTo>
                <a:lnTo>
                  <a:pt x="1720" y="444"/>
                </a:lnTo>
                <a:lnTo>
                  <a:pt x="1752" y="476"/>
                </a:lnTo>
                <a:lnTo>
                  <a:pt x="1774" y="517"/>
                </a:lnTo>
                <a:lnTo>
                  <a:pt x="1790" y="562"/>
                </a:lnTo>
                <a:lnTo>
                  <a:pt x="1795" y="609"/>
                </a:lnTo>
                <a:lnTo>
                  <a:pt x="1795" y="1380"/>
                </a:lnTo>
                <a:lnTo>
                  <a:pt x="1790" y="1427"/>
                </a:lnTo>
                <a:lnTo>
                  <a:pt x="1774" y="1472"/>
                </a:lnTo>
                <a:lnTo>
                  <a:pt x="1752" y="1512"/>
                </a:lnTo>
                <a:lnTo>
                  <a:pt x="1720" y="1546"/>
                </a:lnTo>
                <a:lnTo>
                  <a:pt x="1682" y="1573"/>
                </a:lnTo>
                <a:lnTo>
                  <a:pt x="1007" y="1963"/>
                </a:lnTo>
                <a:lnTo>
                  <a:pt x="964" y="1980"/>
                </a:lnTo>
                <a:lnTo>
                  <a:pt x="919" y="1989"/>
                </a:lnTo>
                <a:lnTo>
                  <a:pt x="875" y="1989"/>
                </a:lnTo>
                <a:lnTo>
                  <a:pt x="830" y="1980"/>
                </a:lnTo>
                <a:lnTo>
                  <a:pt x="787" y="1963"/>
                </a:lnTo>
                <a:lnTo>
                  <a:pt x="112" y="1573"/>
                </a:lnTo>
                <a:lnTo>
                  <a:pt x="74" y="1546"/>
                </a:lnTo>
                <a:lnTo>
                  <a:pt x="43" y="1512"/>
                </a:lnTo>
                <a:lnTo>
                  <a:pt x="21" y="1472"/>
                </a:lnTo>
                <a:lnTo>
                  <a:pt x="5" y="1427"/>
                </a:lnTo>
                <a:lnTo>
                  <a:pt x="0" y="1380"/>
                </a:lnTo>
                <a:lnTo>
                  <a:pt x="0" y="609"/>
                </a:lnTo>
                <a:lnTo>
                  <a:pt x="5" y="562"/>
                </a:lnTo>
                <a:lnTo>
                  <a:pt x="21" y="517"/>
                </a:lnTo>
                <a:lnTo>
                  <a:pt x="43" y="476"/>
                </a:lnTo>
                <a:lnTo>
                  <a:pt x="74" y="444"/>
                </a:lnTo>
                <a:lnTo>
                  <a:pt x="112" y="416"/>
                </a:lnTo>
                <a:lnTo>
                  <a:pt x="787" y="27"/>
                </a:lnTo>
                <a:lnTo>
                  <a:pt x="830" y="9"/>
                </a:lnTo>
                <a:lnTo>
                  <a:pt x="875" y="0"/>
                </a:lnTo>
                <a:close/>
              </a:path>
            </a:pathLst>
          </a:custGeom>
          <a:solidFill>
            <a:srgbClr val="FFFFFF">
              <a:alpha val="100000"/>
            </a:srgbClr>
          </a:solidFill>
          <a:ln cap="flat">
            <a:noFill/>
            <a:prstDash val="solid"/>
            <a:miter lim="0"/>
          </a:ln>
        </p:spPr>
        <p:txBody>
          <a:bodyPr rtlCol="0"/>
          <a:lstStyle/>
          <a:p>
            <a:pPr algn="ctr"/>
            <a:endParaRPr lang="zh-CN" altLang="en-US"/>
          </a:p>
        </p:txBody>
      </p:sp>
      <p:grpSp>
        <p:nvGrpSpPr>
          <p:cNvPr id="80" name="group 80"/>
          <p:cNvGrpSpPr/>
          <p:nvPr/>
        </p:nvGrpSpPr>
        <p:grpSpPr>
          <a:xfrm rot="21600000">
            <a:off x="7474457" y="4344161"/>
            <a:ext cx="1138428" cy="1263395"/>
            <a:chOff x="0" y="0"/>
            <a:chExt cx="1138428" cy="1263395"/>
          </a:xfrm>
        </p:grpSpPr>
        <p:sp>
          <p:nvSpPr>
            <p:cNvPr id="464" name="path"/>
            <p:cNvSpPr/>
            <p:nvPr/>
          </p:nvSpPr>
          <p:spPr>
            <a:xfrm>
              <a:off x="0" y="0"/>
              <a:ext cx="1138428" cy="1263395"/>
            </a:xfrm>
            <a:custGeom>
              <a:avLst/>
              <a:gdLst/>
              <a:ahLst/>
              <a:cxnLst/>
              <a:rect l="0" t="0" r="0" b="0"/>
              <a:pathLst>
                <a:path w="1792" h="1989">
                  <a:moveTo>
                    <a:pt x="873" y="0"/>
                  </a:moveTo>
                  <a:lnTo>
                    <a:pt x="918" y="0"/>
                  </a:lnTo>
                  <a:lnTo>
                    <a:pt x="965" y="9"/>
                  </a:lnTo>
                  <a:lnTo>
                    <a:pt x="1008" y="27"/>
                  </a:lnTo>
                  <a:lnTo>
                    <a:pt x="1681" y="416"/>
                  </a:lnTo>
                  <a:lnTo>
                    <a:pt x="1719" y="443"/>
                  </a:lnTo>
                  <a:lnTo>
                    <a:pt x="1750" y="476"/>
                  </a:lnTo>
                  <a:lnTo>
                    <a:pt x="1773" y="517"/>
                  </a:lnTo>
                  <a:lnTo>
                    <a:pt x="1788" y="561"/>
                  </a:lnTo>
                  <a:lnTo>
                    <a:pt x="1792" y="608"/>
                  </a:lnTo>
                  <a:lnTo>
                    <a:pt x="1792" y="1380"/>
                  </a:lnTo>
                  <a:lnTo>
                    <a:pt x="1788" y="1427"/>
                  </a:lnTo>
                  <a:lnTo>
                    <a:pt x="1773" y="1472"/>
                  </a:lnTo>
                  <a:lnTo>
                    <a:pt x="1750" y="1511"/>
                  </a:lnTo>
                  <a:lnTo>
                    <a:pt x="1719" y="1546"/>
                  </a:lnTo>
                  <a:lnTo>
                    <a:pt x="1681" y="1572"/>
                  </a:lnTo>
                  <a:lnTo>
                    <a:pt x="1008" y="1960"/>
                  </a:lnTo>
                  <a:lnTo>
                    <a:pt x="965" y="1980"/>
                  </a:lnTo>
                  <a:lnTo>
                    <a:pt x="918" y="1989"/>
                  </a:lnTo>
                  <a:lnTo>
                    <a:pt x="873" y="1989"/>
                  </a:lnTo>
                  <a:lnTo>
                    <a:pt x="829" y="1980"/>
                  </a:lnTo>
                  <a:lnTo>
                    <a:pt x="787" y="1960"/>
                  </a:lnTo>
                  <a:lnTo>
                    <a:pt x="111" y="1572"/>
                  </a:lnTo>
                  <a:lnTo>
                    <a:pt x="73" y="1546"/>
                  </a:lnTo>
                  <a:lnTo>
                    <a:pt x="41" y="1511"/>
                  </a:lnTo>
                  <a:lnTo>
                    <a:pt x="19" y="1472"/>
                  </a:lnTo>
                  <a:lnTo>
                    <a:pt x="6" y="1427"/>
                  </a:lnTo>
                  <a:lnTo>
                    <a:pt x="0" y="1380"/>
                  </a:lnTo>
                  <a:lnTo>
                    <a:pt x="0" y="608"/>
                  </a:lnTo>
                  <a:lnTo>
                    <a:pt x="6" y="561"/>
                  </a:lnTo>
                  <a:lnTo>
                    <a:pt x="19" y="517"/>
                  </a:lnTo>
                  <a:lnTo>
                    <a:pt x="41" y="476"/>
                  </a:lnTo>
                  <a:lnTo>
                    <a:pt x="73" y="443"/>
                  </a:lnTo>
                  <a:lnTo>
                    <a:pt x="111" y="416"/>
                  </a:lnTo>
                  <a:lnTo>
                    <a:pt x="787" y="27"/>
                  </a:lnTo>
                  <a:lnTo>
                    <a:pt x="829" y="9"/>
                  </a:lnTo>
                  <a:lnTo>
                    <a:pt x="873" y="0"/>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465" name="path"/>
            <p:cNvSpPr/>
            <p:nvPr/>
          </p:nvSpPr>
          <p:spPr>
            <a:xfrm>
              <a:off x="70295" y="16755"/>
              <a:ext cx="997838" cy="248555"/>
            </a:xfrm>
            <a:custGeom>
              <a:avLst/>
              <a:gdLst/>
              <a:ahLst/>
              <a:cxnLst/>
              <a:rect l="0" t="0" r="0" b="0"/>
              <a:pathLst>
                <a:path w="1571" h="391">
                  <a:moveTo>
                    <a:pt x="897" y="1"/>
                  </a:moveTo>
                  <a:lnTo>
                    <a:pt x="1570" y="390"/>
                  </a:lnTo>
                  <a:moveTo>
                    <a:pt x="0" y="390"/>
                  </a:moveTo>
                  <a:lnTo>
                    <a:pt x="676" y="1"/>
                  </a:lnTo>
                </a:path>
              </a:pathLst>
            </a:custGeom>
            <a:noFill/>
            <a:ln w="1778" cap="flat">
              <a:solidFill>
                <a:srgbClr val="BFBFBF">
                  <a:alpha val="100000"/>
                </a:srgbClr>
              </a:solidFill>
              <a:prstDash val="solid"/>
              <a:round/>
            </a:ln>
          </p:spPr>
          <p:txBody>
            <a:bodyPr rtlCol="0"/>
            <a:lstStyle/>
            <a:p>
              <a:pPr algn="ctr"/>
              <a:endParaRPr lang="zh-CN" altLang="en-US"/>
            </a:p>
          </p:txBody>
        </p:sp>
      </p:grpSp>
      <p:grpSp>
        <p:nvGrpSpPr>
          <p:cNvPr id="82" name="group 82"/>
          <p:cNvGrpSpPr/>
          <p:nvPr/>
        </p:nvGrpSpPr>
        <p:grpSpPr>
          <a:xfrm rot="21600000">
            <a:off x="3240786" y="4344161"/>
            <a:ext cx="1138427" cy="1263395"/>
            <a:chOff x="0" y="0"/>
            <a:chExt cx="1138427" cy="1263395"/>
          </a:xfrm>
        </p:grpSpPr>
        <p:sp>
          <p:nvSpPr>
            <p:cNvPr id="466" name="path"/>
            <p:cNvSpPr/>
            <p:nvPr/>
          </p:nvSpPr>
          <p:spPr>
            <a:xfrm>
              <a:off x="0" y="0"/>
              <a:ext cx="1138427" cy="1263395"/>
            </a:xfrm>
            <a:custGeom>
              <a:avLst/>
              <a:gdLst/>
              <a:ahLst/>
              <a:cxnLst/>
              <a:rect l="0" t="0" r="0" b="0"/>
              <a:pathLst>
                <a:path w="1792" h="1989">
                  <a:moveTo>
                    <a:pt x="874" y="0"/>
                  </a:moveTo>
                  <a:lnTo>
                    <a:pt x="919" y="0"/>
                  </a:lnTo>
                  <a:lnTo>
                    <a:pt x="963" y="9"/>
                  </a:lnTo>
                  <a:lnTo>
                    <a:pt x="1005" y="27"/>
                  </a:lnTo>
                  <a:lnTo>
                    <a:pt x="1681" y="416"/>
                  </a:lnTo>
                  <a:lnTo>
                    <a:pt x="1719" y="443"/>
                  </a:lnTo>
                  <a:lnTo>
                    <a:pt x="1750" y="476"/>
                  </a:lnTo>
                  <a:lnTo>
                    <a:pt x="1773" y="517"/>
                  </a:lnTo>
                  <a:lnTo>
                    <a:pt x="1786" y="561"/>
                  </a:lnTo>
                  <a:lnTo>
                    <a:pt x="1792" y="608"/>
                  </a:lnTo>
                  <a:lnTo>
                    <a:pt x="1792" y="1380"/>
                  </a:lnTo>
                  <a:lnTo>
                    <a:pt x="1786" y="1427"/>
                  </a:lnTo>
                  <a:lnTo>
                    <a:pt x="1773" y="1472"/>
                  </a:lnTo>
                  <a:lnTo>
                    <a:pt x="1750" y="1511"/>
                  </a:lnTo>
                  <a:lnTo>
                    <a:pt x="1719" y="1546"/>
                  </a:lnTo>
                  <a:lnTo>
                    <a:pt x="1681" y="1572"/>
                  </a:lnTo>
                  <a:lnTo>
                    <a:pt x="1005" y="1960"/>
                  </a:lnTo>
                  <a:lnTo>
                    <a:pt x="963" y="1980"/>
                  </a:lnTo>
                  <a:lnTo>
                    <a:pt x="919" y="1989"/>
                  </a:lnTo>
                  <a:lnTo>
                    <a:pt x="874" y="1989"/>
                  </a:lnTo>
                  <a:lnTo>
                    <a:pt x="827" y="1980"/>
                  </a:lnTo>
                  <a:lnTo>
                    <a:pt x="784" y="1960"/>
                  </a:lnTo>
                  <a:lnTo>
                    <a:pt x="111" y="1572"/>
                  </a:lnTo>
                  <a:lnTo>
                    <a:pt x="73" y="1546"/>
                  </a:lnTo>
                  <a:lnTo>
                    <a:pt x="41" y="1511"/>
                  </a:lnTo>
                  <a:lnTo>
                    <a:pt x="19" y="1472"/>
                  </a:lnTo>
                  <a:lnTo>
                    <a:pt x="3" y="1427"/>
                  </a:lnTo>
                  <a:lnTo>
                    <a:pt x="0" y="1380"/>
                  </a:lnTo>
                  <a:lnTo>
                    <a:pt x="0" y="608"/>
                  </a:lnTo>
                  <a:lnTo>
                    <a:pt x="3" y="561"/>
                  </a:lnTo>
                  <a:lnTo>
                    <a:pt x="19" y="517"/>
                  </a:lnTo>
                  <a:lnTo>
                    <a:pt x="41" y="476"/>
                  </a:lnTo>
                  <a:lnTo>
                    <a:pt x="73" y="443"/>
                  </a:lnTo>
                  <a:lnTo>
                    <a:pt x="111" y="416"/>
                  </a:lnTo>
                  <a:lnTo>
                    <a:pt x="784" y="27"/>
                  </a:lnTo>
                  <a:lnTo>
                    <a:pt x="827" y="9"/>
                  </a:lnTo>
                  <a:lnTo>
                    <a:pt x="874" y="0"/>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467" name="path"/>
            <p:cNvSpPr/>
            <p:nvPr/>
          </p:nvSpPr>
          <p:spPr>
            <a:xfrm>
              <a:off x="70293" y="16755"/>
              <a:ext cx="997838" cy="248555"/>
            </a:xfrm>
            <a:custGeom>
              <a:avLst/>
              <a:gdLst/>
              <a:ahLst/>
              <a:cxnLst/>
              <a:rect l="0" t="0" r="0" b="0"/>
              <a:pathLst>
                <a:path w="1571" h="391">
                  <a:moveTo>
                    <a:pt x="895" y="1"/>
                  </a:moveTo>
                  <a:lnTo>
                    <a:pt x="1570" y="390"/>
                  </a:lnTo>
                  <a:moveTo>
                    <a:pt x="0" y="390"/>
                  </a:moveTo>
                  <a:lnTo>
                    <a:pt x="673" y="1"/>
                  </a:lnTo>
                </a:path>
              </a:pathLst>
            </a:custGeom>
            <a:noFill/>
            <a:ln w="1778" cap="flat">
              <a:solidFill>
                <a:srgbClr val="BFBFBF">
                  <a:alpha val="100000"/>
                </a:srgbClr>
              </a:solidFill>
              <a:prstDash val="solid"/>
              <a:round/>
            </a:ln>
          </p:spPr>
          <p:txBody>
            <a:bodyPr rtlCol="0"/>
            <a:lstStyle/>
            <a:p>
              <a:pPr algn="ctr"/>
              <a:endParaRPr lang="zh-CN" altLang="en-US"/>
            </a:p>
          </p:txBody>
        </p:sp>
      </p:grpSp>
      <p:sp>
        <p:nvSpPr>
          <p:cNvPr id="468" name="path"/>
          <p:cNvSpPr/>
          <p:nvPr/>
        </p:nvSpPr>
        <p:spPr>
          <a:xfrm>
            <a:off x="3957065" y="3007614"/>
            <a:ext cx="1136904" cy="1264919"/>
          </a:xfrm>
          <a:custGeom>
            <a:avLst/>
            <a:gdLst/>
            <a:ahLst/>
            <a:cxnLst/>
            <a:rect l="0" t="0" r="0" b="0"/>
            <a:pathLst>
              <a:path w="1790" h="1991">
                <a:moveTo>
                  <a:pt x="871" y="0"/>
                </a:moveTo>
                <a:lnTo>
                  <a:pt x="918" y="0"/>
                </a:lnTo>
                <a:lnTo>
                  <a:pt x="962" y="10"/>
                </a:lnTo>
                <a:lnTo>
                  <a:pt x="1005" y="28"/>
                </a:lnTo>
                <a:lnTo>
                  <a:pt x="1680" y="416"/>
                </a:lnTo>
                <a:lnTo>
                  <a:pt x="1719" y="445"/>
                </a:lnTo>
                <a:lnTo>
                  <a:pt x="1748" y="479"/>
                </a:lnTo>
                <a:lnTo>
                  <a:pt x="1772" y="518"/>
                </a:lnTo>
                <a:lnTo>
                  <a:pt x="1786" y="562"/>
                </a:lnTo>
                <a:lnTo>
                  <a:pt x="1790" y="609"/>
                </a:lnTo>
                <a:lnTo>
                  <a:pt x="1790" y="1383"/>
                </a:lnTo>
                <a:lnTo>
                  <a:pt x="1786" y="1430"/>
                </a:lnTo>
                <a:lnTo>
                  <a:pt x="1772" y="1472"/>
                </a:lnTo>
                <a:lnTo>
                  <a:pt x="1748" y="1513"/>
                </a:lnTo>
                <a:lnTo>
                  <a:pt x="1719" y="1546"/>
                </a:lnTo>
                <a:lnTo>
                  <a:pt x="1680" y="1576"/>
                </a:lnTo>
                <a:lnTo>
                  <a:pt x="1005" y="1963"/>
                </a:lnTo>
                <a:lnTo>
                  <a:pt x="962" y="1982"/>
                </a:lnTo>
                <a:lnTo>
                  <a:pt x="918" y="1991"/>
                </a:lnTo>
                <a:lnTo>
                  <a:pt x="871" y="1991"/>
                </a:lnTo>
                <a:lnTo>
                  <a:pt x="826" y="1982"/>
                </a:lnTo>
                <a:lnTo>
                  <a:pt x="784" y="1963"/>
                </a:lnTo>
                <a:lnTo>
                  <a:pt x="111" y="1576"/>
                </a:lnTo>
                <a:lnTo>
                  <a:pt x="73" y="1546"/>
                </a:lnTo>
                <a:lnTo>
                  <a:pt x="42" y="1513"/>
                </a:lnTo>
                <a:lnTo>
                  <a:pt x="17" y="1472"/>
                </a:lnTo>
                <a:lnTo>
                  <a:pt x="4" y="1430"/>
                </a:lnTo>
                <a:lnTo>
                  <a:pt x="0" y="1383"/>
                </a:lnTo>
                <a:lnTo>
                  <a:pt x="0" y="609"/>
                </a:lnTo>
                <a:lnTo>
                  <a:pt x="4" y="562"/>
                </a:lnTo>
                <a:lnTo>
                  <a:pt x="17" y="518"/>
                </a:lnTo>
                <a:lnTo>
                  <a:pt x="42" y="479"/>
                </a:lnTo>
                <a:lnTo>
                  <a:pt x="73" y="445"/>
                </a:lnTo>
                <a:lnTo>
                  <a:pt x="111" y="416"/>
                </a:lnTo>
                <a:lnTo>
                  <a:pt x="784" y="28"/>
                </a:lnTo>
                <a:lnTo>
                  <a:pt x="826" y="10"/>
                </a:lnTo>
                <a:lnTo>
                  <a:pt x="871" y="0"/>
                </a:lnTo>
                <a:close/>
              </a:path>
            </a:pathLst>
          </a:custGeom>
          <a:solidFill>
            <a:srgbClr val="FFFFFF">
              <a:alpha val="100000"/>
            </a:srgbClr>
          </a:solidFill>
          <a:ln cap="flat">
            <a:noFill/>
            <a:prstDash val="solid"/>
            <a:miter lim="0"/>
          </a:ln>
        </p:spPr>
        <p:txBody>
          <a:bodyPr rtlCol="0"/>
          <a:lstStyle/>
          <a:p>
            <a:pPr algn="ctr"/>
            <a:endParaRPr lang="zh-CN" altLang="en-US"/>
          </a:p>
        </p:txBody>
      </p:sp>
      <p:sp>
        <p:nvSpPr>
          <p:cNvPr id="469" name="path"/>
          <p:cNvSpPr/>
          <p:nvPr/>
        </p:nvSpPr>
        <p:spPr>
          <a:xfrm>
            <a:off x="5857399" y="2697352"/>
            <a:ext cx="641063" cy="1000476"/>
          </a:xfrm>
          <a:custGeom>
            <a:avLst/>
            <a:gdLst/>
            <a:ahLst/>
            <a:cxnLst/>
            <a:rect l="0" t="0" r="0" b="0"/>
            <a:pathLst>
              <a:path w="1009" h="1575">
                <a:moveTo>
                  <a:pt x="88" y="1"/>
                </a:moveTo>
                <a:lnTo>
                  <a:pt x="132" y="1"/>
                </a:lnTo>
                <a:lnTo>
                  <a:pt x="177" y="10"/>
                </a:lnTo>
                <a:lnTo>
                  <a:pt x="220" y="29"/>
                </a:lnTo>
                <a:moveTo>
                  <a:pt x="895" y="417"/>
                </a:moveTo>
                <a:lnTo>
                  <a:pt x="933" y="445"/>
                </a:lnTo>
                <a:lnTo>
                  <a:pt x="964" y="478"/>
                </a:lnTo>
                <a:lnTo>
                  <a:pt x="987" y="518"/>
                </a:lnTo>
                <a:lnTo>
                  <a:pt x="1002" y="563"/>
                </a:lnTo>
                <a:lnTo>
                  <a:pt x="1008" y="610"/>
                </a:lnTo>
                <a:lnTo>
                  <a:pt x="1008" y="1382"/>
                </a:lnTo>
                <a:lnTo>
                  <a:pt x="1002" y="1429"/>
                </a:lnTo>
                <a:lnTo>
                  <a:pt x="987" y="1473"/>
                </a:lnTo>
                <a:lnTo>
                  <a:pt x="964" y="1514"/>
                </a:lnTo>
                <a:lnTo>
                  <a:pt x="933" y="1548"/>
                </a:lnTo>
                <a:lnTo>
                  <a:pt x="895" y="1574"/>
                </a:lnTo>
                <a:moveTo>
                  <a:pt x="0" y="29"/>
                </a:moveTo>
                <a:lnTo>
                  <a:pt x="43" y="10"/>
                </a:lnTo>
                <a:lnTo>
                  <a:pt x="88" y="1"/>
                </a:lnTo>
                <a:close/>
              </a:path>
            </a:pathLst>
          </a:custGeom>
          <a:noFill/>
          <a:ln w="1778" cap="flat">
            <a:solidFill>
              <a:srgbClr val="BFBFBF">
                <a:alpha val="100000"/>
              </a:srgbClr>
            </a:solidFill>
            <a:prstDash val="solid"/>
            <a:round/>
          </a:ln>
        </p:spPr>
        <p:txBody>
          <a:bodyPr rtlCol="0"/>
          <a:lstStyle/>
          <a:p>
            <a:pPr algn="ctr"/>
            <a:endParaRPr lang="zh-CN" altLang="en-US"/>
          </a:p>
        </p:txBody>
      </p:sp>
      <p:sp>
        <p:nvSpPr>
          <p:cNvPr id="470" name="path"/>
          <p:cNvSpPr/>
          <p:nvPr/>
        </p:nvSpPr>
        <p:spPr>
          <a:xfrm>
            <a:off x="5356732" y="2962061"/>
            <a:ext cx="641041" cy="1000465"/>
          </a:xfrm>
          <a:custGeom>
            <a:avLst/>
            <a:gdLst/>
            <a:ahLst/>
            <a:cxnLst/>
            <a:rect l="0" t="0" r="0" b="0"/>
            <a:pathLst>
              <a:path w="1009" h="1575">
                <a:moveTo>
                  <a:pt x="1009" y="1547"/>
                </a:moveTo>
                <a:lnTo>
                  <a:pt x="965" y="1564"/>
                </a:lnTo>
                <a:lnTo>
                  <a:pt x="921" y="1574"/>
                </a:lnTo>
                <a:lnTo>
                  <a:pt x="876" y="1574"/>
                </a:lnTo>
                <a:lnTo>
                  <a:pt x="832" y="1564"/>
                </a:lnTo>
                <a:lnTo>
                  <a:pt x="789" y="1547"/>
                </a:lnTo>
                <a:moveTo>
                  <a:pt x="114" y="1157"/>
                </a:moveTo>
                <a:lnTo>
                  <a:pt x="76" y="1131"/>
                </a:lnTo>
                <a:lnTo>
                  <a:pt x="44" y="1097"/>
                </a:lnTo>
                <a:lnTo>
                  <a:pt x="22" y="1056"/>
                </a:lnTo>
                <a:lnTo>
                  <a:pt x="6" y="1012"/>
                </a:lnTo>
                <a:lnTo>
                  <a:pt x="1" y="965"/>
                </a:lnTo>
                <a:lnTo>
                  <a:pt x="1" y="193"/>
                </a:lnTo>
                <a:lnTo>
                  <a:pt x="6" y="146"/>
                </a:lnTo>
                <a:lnTo>
                  <a:pt x="22" y="101"/>
                </a:lnTo>
                <a:lnTo>
                  <a:pt x="44" y="61"/>
                </a:lnTo>
                <a:lnTo>
                  <a:pt x="76" y="28"/>
                </a:lnTo>
                <a:lnTo>
                  <a:pt x="114"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71" name="textbox 471"/>
          <p:cNvSpPr/>
          <p:nvPr/>
        </p:nvSpPr>
        <p:spPr>
          <a:xfrm>
            <a:off x="5555760" y="5009644"/>
            <a:ext cx="730884" cy="865505"/>
          </a:xfrm>
          <a:prstGeom prst="rect">
            <a:avLst/>
          </a:prstGeom>
        </p:spPr>
        <p:txBody>
          <a:bodyPr vert="horz" wrap="square" lIns="0" tIns="0" rIns="0" bIns="0"/>
          <a:lstStyle/>
          <a:p>
            <a:pPr algn="l" rtl="0" eaLnBrk="0">
              <a:lnSpc>
                <a:spcPct val="87000"/>
              </a:lnSpc>
            </a:pPr>
            <a:endParaRPr lang="en-US" altLang="en-US" sz="100" dirty="0"/>
          </a:p>
          <a:p>
            <a:pPr marL="12700" indent="0" algn="l" rtl="0" eaLnBrk="0">
              <a:lnSpc>
                <a:spcPct val="102000"/>
              </a:lnSpc>
            </a:pPr>
            <a:endParaRPr lang="en-US" altLang="en-US" sz="2700" dirty="0"/>
          </a:p>
        </p:txBody>
      </p:sp>
      <p:sp>
        <p:nvSpPr>
          <p:cNvPr id="472" name="path"/>
          <p:cNvSpPr/>
          <p:nvPr/>
        </p:nvSpPr>
        <p:spPr>
          <a:xfrm>
            <a:off x="3956176" y="3394582"/>
            <a:ext cx="1138682" cy="491871"/>
          </a:xfrm>
          <a:custGeom>
            <a:avLst/>
            <a:gdLst/>
            <a:ahLst/>
            <a:cxnLst/>
            <a:rect l="0" t="0" r="0" b="0"/>
            <a:pathLst>
              <a:path w="1793" h="774">
                <a:moveTo>
                  <a:pt x="1791" y="0"/>
                </a:moveTo>
                <a:lnTo>
                  <a:pt x="1791" y="774"/>
                </a:lnTo>
                <a:moveTo>
                  <a:pt x="1" y="774"/>
                </a:moveTo>
                <a:lnTo>
                  <a:pt x="1" y="0"/>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73"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475" name="path"/>
          <p:cNvSpPr/>
          <p:nvPr/>
        </p:nvSpPr>
        <p:spPr>
          <a:xfrm>
            <a:off x="3956180" y="3886378"/>
            <a:ext cx="1138675" cy="387044"/>
          </a:xfrm>
          <a:custGeom>
            <a:avLst/>
            <a:gdLst/>
            <a:ahLst/>
            <a:cxnLst/>
            <a:rect l="0" t="0" r="0" b="0"/>
            <a:pathLst>
              <a:path w="1793" h="609">
                <a:moveTo>
                  <a:pt x="1791" y="0"/>
                </a:moveTo>
                <a:lnTo>
                  <a:pt x="1787" y="47"/>
                </a:lnTo>
                <a:lnTo>
                  <a:pt x="1773" y="89"/>
                </a:lnTo>
                <a:lnTo>
                  <a:pt x="1749" y="129"/>
                </a:lnTo>
                <a:lnTo>
                  <a:pt x="1720" y="162"/>
                </a:lnTo>
                <a:lnTo>
                  <a:pt x="1681" y="192"/>
                </a:lnTo>
                <a:moveTo>
                  <a:pt x="1007" y="579"/>
                </a:moveTo>
                <a:lnTo>
                  <a:pt x="963" y="598"/>
                </a:lnTo>
                <a:lnTo>
                  <a:pt x="919" y="608"/>
                </a:lnTo>
                <a:lnTo>
                  <a:pt x="872" y="608"/>
                </a:lnTo>
                <a:lnTo>
                  <a:pt x="827" y="598"/>
                </a:lnTo>
                <a:lnTo>
                  <a:pt x="785" y="579"/>
                </a:lnTo>
                <a:moveTo>
                  <a:pt x="112" y="192"/>
                </a:moveTo>
                <a:lnTo>
                  <a:pt x="74" y="162"/>
                </a:lnTo>
                <a:lnTo>
                  <a:pt x="43" y="129"/>
                </a:lnTo>
                <a:lnTo>
                  <a:pt x="18" y="89"/>
                </a:lnTo>
                <a:lnTo>
                  <a:pt x="5" y="47"/>
                </a:lnTo>
                <a:lnTo>
                  <a:pt x="1" y="0"/>
                </a:lnTo>
              </a:path>
            </a:pathLst>
          </a:custGeom>
          <a:noFill/>
          <a:ln w="1778" cap="flat">
            <a:solidFill>
              <a:srgbClr val="BFBFBF">
                <a:alpha val="100000"/>
              </a:srgbClr>
            </a:solidFill>
            <a:prstDash val="solid"/>
            <a:round/>
          </a:ln>
        </p:spPr>
        <p:txBody>
          <a:bodyPr rtlCol="0"/>
          <a:lstStyle/>
          <a:p>
            <a:pPr algn="ctr"/>
            <a:endParaRPr lang="zh-CN" altLang="en-US"/>
          </a:p>
        </p:txBody>
      </p:sp>
      <p:grpSp>
        <p:nvGrpSpPr>
          <p:cNvPr id="84" name="group 84"/>
          <p:cNvGrpSpPr/>
          <p:nvPr/>
        </p:nvGrpSpPr>
        <p:grpSpPr>
          <a:xfrm rot="21600000">
            <a:off x="7785861" y="4718050"/>
            <a:ext cx="514095" cy="514095"/>
            <a:chOff x="0" y="0"/>
            <a:chExt cx="514095" cy="514095"/>
          </a:xfrm>
          <a:solidFill>
            <a:schemeClr val="accent1"/>
          </a:solidFill>
        </p:grpSpPr>
        <p:sp>
          <p:nvSpPr>
            <p:cNvPr id="476" name="path"/>
            <p:cNvSpPr/>
            <p:nvPr/>
          </p:nvSpPr>
          <p:spPr>
            <a:xfrm>
              <a:off x="6350" y="6350"/>
              <a:ext cx="501395" cy="501395"/>
            </a:xfrm>
            <a:custGeom>
              <a:avLst/>
              <a:gdLst/>
              <a:ahLst/>
              <a:cxnLst/>
              <a:rect l="0" t="0" r="0" b="0"/>
              <a:pathLst>
                <a:path w="789" h="789">
                  <a:moveTo>
                    <a:pt x="187" y="789"/>
                  </a:moveTo>
                  <a:lnTo>
                    <a:pt x="12" y="789"/>
                  </a:lnTo>
                  <a:cubicBezTo>
                    <a:pt x="5" y="789"/>
                    <a:pt x="0" y="783"/>
                    <a:pt x="0" y="777"/>
                  </a:cubicBezTo>
                  <a:lnTo>
                    <a:pt x="0" y="602"/>
                  </a:lnTo>
                  <a:cubicBezTo>
                    <a:pt x="0" y="595"/>
                    <a:pt x="5" y="590"/>
                    <a:pt x="12" y="590"/>
                  </a:cubicBezTo>
                  <a:lnTo>
                    <a:pt x="187" y="590"/>
                  </a:lnTo>
                  <a:cubicBezTo>
                    <a:pt x="194" y="590"/>
                    <a:pt x="199" y="595"/>
                    <a:pt x="199" y="602"/>
                  </a:cubicBezTo>
                  <a:lnTo>
                    <a:pt x="199" y="777"/>
                  </a:lnTo>
                  <a:cubicBezTo>
                    <a:pt x="199" y="783"/>
                    <a:pt x="194" y="789"/>
                    <a:pt x="187" y="789"/>
                  </a:cubicBezTo>
                  <a:moveTo>
                    <a:pt x="24" y="764"/>
                  </a:moveTo>
                  <a:lnTo>
                    <a:pt x="174" y="764"/>
                  </a:lnTo>
                  <a:lnTo>
                    <a:pt x="174" y="614"/>
                  </a:lnTo>
                  <a:lnTo>
                    <a:pt x="24" y="614"/>
                  </a:lnTo>
                  <a:lnTo>
                    <a:pt x="24" y="764"/>
                  </a:lnTo>
                  <a:close/>
                  <a:moveTo>
                    <a:pt x="482" y="494"/>
                  </a:moveTo>
                  <a:lnTo>
                    <a:pt x="307" y="494"/>
                  </a:lnTo>
                  <a:cubicBezTo>
                    <a:pt x="300" y="494"/>
                    <a:pt x="294" y="489"/>
                    <a:pt x="294" y="482"/>
                  </a:cubicBezTo>
                  <a:lnTo>
                    <a:pt x="294" y="307"/>
                  </a:lnTo>
                  <a:cubicBezTo>
                    <a:pt x="294" y="300"/>
                    <a:pt x="300" y="294"/>
                    <a:pt x="307" y="294"/>
                  </a:cubicBezTo>
                  <a:lnTo>
                    <a:pt x="481" y="294"/>
                  </a:lnTo>
                  <a:cubicBezTo>
                    <a:pt x="488" y="294"/>
                    <a:pt x="494" y="300"/>
                    <a:pt x="494" y="307"/>
                  </a:cubicBezTo>
                  <a:lnTo>
                    <a:pt x="494" y="481"/>
                  </a:lnTo>
                  <a:cubicBezTo>
                    <a:pt x="494" y="489"/>
                    <a:pt x="489" y="494"/>
                    <a:pt x="482" y="494"/>
                  </a:cubicBezTo>
                  <a:moveTo>
                    <a:pt x="319" y="470"/>
                  </a:moveTo>
                  <a:lnTo>
                    <a:pt x="469" y="470"/>
                  </a:lnTo>
                  <a:lnTo>
                    <a:pt x="469" y="319"/>
                  </a:lnTo>
                  <a:lnTo>
                    <a:pt x="319" y="319"/>
                  </a:lnTo>
                  <a:lnTo>
                    <a:pt x="319" y="470"/>
                  </a:lnTo>
                  <a:close/>
                  <a:moveTo>
                    <a:pt x="777" y="199"/>
                  </a:moveTo>
                  <a:lnTo>
                    <a:pt x="602" y="199"/>
                  </a:lnTo>
                  <a:cubicBezTo>
                    <a:pt x="595" y="199"/>
                    <a:pt x="590" y="193"/>
                    <a:pt x="590" y="187"/>
                  </a:cubicBezTo>
                  <a:lnTo>
                    <a:pt x="590" y="12"/>
                  </a:lnTo>
                  <a:cubicBezTo>
                    <a:pt x="590" y="5"/>
                    <a:pt x="595" y="0"/>
                    <a:pt x="602" y="0"/>
                  </a:cubicBezTo>
                  <a:lnTo>
                    <a:pt x="777" y="0"/>
                  </a:lnTo>
                  <a:cubicBezTo>
                    <a:pt x="784" y="0"/>
                    <a:pt x="789" y="5"/>
                    <a:pt x="789" y="12"/>
                  </a:cubicBezTo>
                  <a:lnTo>
                    <a:pt x="789" y="187"/>
                  </a:lnTo>
                  <a:cubicBezTo>
                    <a:pt x="789" y="193"/>
                    <a:pt x="784" y="199"/>
                    <a:pt x="777" y="199"/>
                  </a:cubicBezTo>
                  <a:moveTo>
                    <a:pt x="614" y="174"/>
                  </a:moveTo>
                  <a:lnTo>
                    <a:pt x="764" y="174"/>
                  </a:lnTo>
                  <a:lnTo>
                    <a:pt x="764" y="24"/>
                  </a:lnTo>
                  <a:lnTo>
                    <a:pt x="614" y="24"/>
                  </a:lnTo>
                  <a:lnTo>
                    <a:pt x="614" y="174"/>
                  </a:lnTo>
                  <a:close/>
                  <a:moveTo>
                    <a:pt x="689" y="407"/>
                  </a:moveTo>
                  <a:lnTo>
                    <a:pt x="482" y="407"/>
                  </a:lnTo>
                  <a:cubicBezTo>
                    <a:pt x="475" y="407"/>
                    <a:pt x="470" y="401"/>
                    <a:pt x="470" y="394"/>
                  </a:cubicBezTo>
                  <a:cubicBezTo>
                    <a:pt x="470" y="387"/>
                    <a:pt x="475" y="382"/>
                    <a:pt x="482" y="382"/>
                  </a:cubicBezTo>
                  <a:lnTo>
                    <a:pt x="677" y="382"/>
                  </a:lnTo>
                  <a:lnTo>
                    <a:pt x="677" y="187"/>
                  </a:lnTo>
                  <a:cubicBezTo>
                    <a:pt x="677" y="180"/>
                    <a:pt x="683" y="174"/>
                    <a:pt x="690" y="174"/>
                  </a:cubicBezTo>
                  <a:cubicBezTo>
                    <a:pt x="697" y="174"/>
                    <a:pt x="702" y="180"/>
                    <a:pt x="702" y="187"/>
                  </a:cubicBezTo>
                  <a:lnTo>
                    <a:pt x="702" y="394"/>
                  </a:lnTo>
                  <a:cubicBezTo>
                    <a:pt x="701" y="401"/>
                    <a:pt x="696" y="407"/>
                    <a:pt x="689" y="407"/>
                  </a:cubicBezTo>
                  <a:moveTo>
                    <a:pt x="100" y="614"/>
                  </a:moveTo>
                  <a:cubicBezTo>
                    <a:pt x="93" y="614"/>
                    <a:pt x="87" y="609"/>
                    <a:pt x="87" y="602"/>
                  </a:cubicBezTo>
                  <a:lnTo>
                    <a:pt x="87" y="394"/>
                  </a:lnTo>
                  <a:cubicBezTo>
                    <a:pt x="87" y="387"/>
                    <a:pt x="93" y="382"/>
                    <a:pt x="100" y="382"/>
                  </a:cubicBezTo>
                  <a:lnTo>
                    <a:pt x="306" y="382"/>
                  </a:lnTo>
                  <a:cubicBezTo>
                    <a:pt x="313" y="382"/>
                    <a:pt x="319" y="387"/>
                    <a:pt x="319" y="394"/>
                  </a:cubicBezTo>
                  <a:cubicBezTo>
                    <a:pt x="319" y="401"/>
                    <a:pt x="313" y="407"/>
                    <a:pt x="306" y="407"/>
                  </a:cubicBezTo>
                  <a:lnTo>
                    <a:pt x="112" y="407"/>
                  </a:lnTo>
                  <a:lnTo>
                    <a:pt x="112" y="602"/>
                  </a:lnTo>
                  <a:cubicBezTo>
                    <a:pt x="112" y="609"/>
                    <a:pt x="107" y="614"/>
                    <a:pt x="100" y="614"/>
                  </a:cubicBezTo>
                </a:path>
              </a:pathLst>
            </a:custGeom>
            <a:grpFill/>
            <a:ln cap="flat">
              <a:solidFill>
                <a:schemeClr val="accent1"/>
              </a:solidFill>
              <a:prstDash val="solid"/>
              <a:miter lim="0"/>
            </a:ln>
          </p:spPr>
          <p:txBody>
            <a:bodyPr rtlCol="0"/>
            <a:lstStyle/>
            <a:p>
              <a:pPr algn="ctr"/>
              <a:endParaRPr lang="zh-CN" altLang="en-US"/>
            </a:p>
          </p:txBody>
        </p:sp>
        <p:sp>
          <p:nvSpPr>
            <p:cNvPr id="477" name="path"/>
            <p:cNvSpPr/>
            <p:nvPr/>
          </p:nvSpPr>
          <p:spPr>
            <a:xfrm>
              <a:off x="0" y="0"/>
              <a:ext cx="514095" cy="514095"/>
            </a:xfrm>
            <a:custGeom>
              <a:avLst/>
              <a:gdLst/>
              <a:ahLst/>
              <a:cxnLst/>
              <a:rect l="0" t="0" r="0" b="0"/>
              <a:pathLst>
                <a:path w="809" h="809">
                  <a:moveTo>
                    <a:pt x="197" y="799"/>
                  </a:moveTo>
                  <a:lnTo>
                    <a:pt x="22" y="799"/>
                  </a:lnTo>
                  <a:cubicBezTo>
                    <a:pt x="15" y="799"/>
                    <a:pt x="10" y="793"/>
                    <a:pt x="10" y="787"/>
                  </a:cubicBezTo>
                  <a:lnTo>
                    <a:pt x="10" y="612"/>
                  </a:lnTo>
                  <a:cubicBezTo>
                    <a:pt x="10" y="605"/>
                    <a:pt x="15" y="600"/>
                    <a:pt x="22" y="600"/>
                  </a:cubicBezTo>
                  <a:lnTo>
                    <a:pt x="197" y="600"/>
                  </a:lnTo>
                  <a:cubicBezTo>
                    <a:pt x="204" y="600"/>
                    <a:pt x="209" y="605"/>
                    <a:pt x="209" y="612"/>
                  </a:cubicBezTo>
                  <a:lnTo>
                    <a:pt x="209" y="787"/>
                  </a:lnTo>
                  <a:cubicBezTo>
                    <a:pt x="209" y="793"/>
                    <a:pt x="204" y="799"/>
                    <a:pt x="197" y="799"/>
                  </a:cubicBezTo>
                  <a:moveTo>
                    <a:pt x="34" y="774"/>
                  </a:moveTo>
                  <a:lnTo>
                    <a:pt x="184" y="774"/>
                  </a:lnTo>
                  <a:lnTo>
                    <a:pt x="184" y="624"/>
                  </a:lnTo>
                  <a:lnTo>
                    <a:pt x="34" y="624"/>
                  </a:lnTo>
                  <a:lnTo>
                    <a:pt x="34" y="774"/>
                  </a:lnTo>
                  <a:close/>
                  <a:moveTo>
                    <a:pt x="492" y="504"/>
                  </a:moveTo>
                  <a:lnTo>
                    <a:pt x="317" y="504"/>
                  </a:lnTo>
                  <a:cubicBezTo>
                    <a:pt x="310" y="504"/>
                    <a:pt x="304" y="499"/>
                    <a:pt x="304" y="492"/>
                  </a:cubicBezTo>
                  <a:lnTo>
                    <a:pt x="304" y="317"/>
                  </a:lnTo>
                  <a:cubicBezTo>
                    <a:pt x="304" y="310"/>
                    <a:pt x="310" y="304"/>
                    <a:pt x="317" y="304"/>
                  </a:cubicBezTo>
                  <a:lnTo>
                    <a:pt x="491" y="304"/>
                  </a:lnTo>
                  <a:cubicBezTo>
                    <a:pt x="498" y="304"/>
                    <a:pt x="504" y="310"/>
                    <a:pt x="504" y="317"/>
                  </a:cubicBezTo>
                  <a:lnTo>
                    <a:pt x="504" y="491"/>
                  </a:lnTo>
                  <a:cubicBezTo>
                    <a:pt x="504" y="499"/>
                    <a:pt x="499" y="504"/>
                    <a:pt x="492" y="504"/>
                  </a:cubicBezTo>
                  <a:moveTo>
                    <a:pt x="329" y="480"/>
                  </a:moveTo>
                  <a:lnTo>
                    <a:pt x="479" y="480"/>
                  </a:lnTo>
                  <a:lnTo>
                    <a:pt x="479" y="329"/>
                  </a:lnTo>
                  <a:lnTo>
                    <a:pt x="329" y="329"/>
                  </a:lnTo>
                  <a:lnTo>
                    <a:pt x="329" y="480"/>
                  </a:lnTo>
                  <a:close/>
                  <a:moveTo>
                    <a:pt x="787" y="209"/>
                  </a:moveTo>
                  <a:lnTo>
                    <a:pt x="612" y="209"/>
                  </a:lnTo>
                  <a:cubicBezTo>
                    <a:pt x="605" y="209"/>
                    <a:pt x="600" y="203"/>
                    <a:pt x="600" y="197"/>
                  </a:cubicBezTo>
                  <a:lnTo>
                    <a:pt x="600" y="22"/>
                  </a:lnTo>
                  <a:cubicBezTo>
                    <a:pt x="600" y="15"/>
                    <a:pt x="605" y="10"/>
                    <a:pt x="612" y="10"/>
                  </a:cubicBezTo>
                  <a:lnTo>
                    <a:pt x="787" y="10"/>
                  </a:lnTo>
                  <a:cubicBezTo>
                    <a:pt x="794" y="10"/>
                    <a:pt x="799" y="15"/>
                    <a:pt x="799" y="22"/>
                  </a:cubicBezTo>
                  <a:lnTo>
                    <a:pt x="799" y="197"/>
                  </a:lnTo>
                  <a:cubicBezTo>
                    <a:pt x="799" y="203"/>
                    <a:pt x="794" y="209"/>
                    <a:pt x="787" y="209"/>
                  </a:cubicBezTo>
                  <a:moveTo>
                    <a:pt x="624" y="184"/>
                  </a:moveTo>
                  <a:lnTo>
                    <a:pt x="774" y="184"/>
                  </a:lnTo>
                  <a:lnTo>
                    <a:pt x="774" y="34"/>
                  </a:lnTo>
                  <a:lnTo>
                    <a:pt x="624" y="34"/>
                  </a:lnTo>
                  <a:lnTo>
                    <a:pt x="624" y="184"/>
                  </a:lnTo>
                  <a:close/>
                  <a:moveTo>
                    <a:pt x="699" y="417"/>
                  </a:moveTo>
                  <a:lnTo>
                    <a:pt x="492" y="417"/>
                  </a:lnTo>
                  <a:cubicBezTo>
                    <a:pt x="485" y="417"/>
                    <a:pt x="480" y="411"/>
                    <a:pt x="480" y="404"/>
                  </a:cubicBezTo>
                  <a:cubicBezTo>
                    <a:pt x="480" y="397"/>
                    <a:pt x="485" y="392"/>
                    <a:pt x="492" y="392"/>
                  </a:cubicBezTo>
                  <a:lnTo>
                    <a:pt x="687" y="392"/>
                  </a:lnTo>
                  <a:lnTo>
                    <a:pt x="687" y="197"/>
                  </a:lnTo>
                  <a:cubicBezTo>
                    <a:pt x="687" y="190"/>
                    <a:pt x="693" y="184"/>
                    <a:pt x="700" y="184"/>
                  </a:cubicBezTo>
                  <a:cubicBezTo>
                    <a:pt x="707" y="184"/>
                    <a:pt x="712" y="190"/>
                    <a:pt x="712" y="197"/>
                  </a:cubicBezTo>
                  <a:lnTo>
                    <a:pt x="712" y="404"/>
                  </a:lnTo>
                  <a:cubicBezTo>
                    <a:pt x="711" y="411"/>
                    <a:pt x="706" y="417"/>
                    <a:pt x="699" y="417"/>
                  </a:cubicBezTo>
                  <a:moveTo>
                    <a:pt x="110" y="624"/>
                  </a:moveTo>
                  <a:cubicBezTo>
                    <a:pt x="103" y="624"/>
                    <a:pt x="97" y="619"/>
                    <a:pt x="97" y="612"/>
                  </a:cubicBezTo>
                  <a:lnTo>
                    <a:pt x="97" y="404"/>
                  </a:lnTo>
                  <a:cubicBezTo>
                    <a:pt x="97" y="397"/>
                    <a:pt x="103" y="392"/>
                    <a:pt x="110" y="392"/>
                  </a:cubicBezTo>
                  <a:lnTo>
                    <a:pt x="316" y="392"/>
                  </a:lnTo>
                  <a:cubicBezTo>
                    <a:pt x="323" y="392"/>
                    <a:pt x="329" y="397"/>
                    <a:pt x="329" y="404"/>
                  </a:cubicBezTo>
                  <a:cubicBezTo>
                    <a:pt x="329" y="411"/>
                    <a:pt x="323" y="417"/>
                    <a:pt x="316" y="417"/>
                  </a:cubicBezTo>
                  <a:lnTo>
                    <a:pt x="122" y="417"/>
                  </a:lnTo>
                  <a:lnTo>
                    <a:pt x="122" y="612"/>
                  </a:lnTo>
                  <a:cubicBezTo>
                    <a:pt x="122" y="619"/>
                    <a:pt x="117" y="624"/>
                    <a:pt x="110" y="624"/>
                  </a:cubicBezTo>
                </a:path>
              </a:pathLst>
            </a:custGeom>
            <a:grpFill/>
            <a:ln w="12700" cap="flat">
              <a:solidFill>
                <a:schemeClr val="accent1">
                  <a:alpha val="100000"/>
                </a:schemeClr>
              </a:solidFill>
              <a:prstDash val="solid"/>
              <a:miter lim="400000"/>
            </a:ln>
          </p:spPr>
          <p:txBody>
            <a:bodyPr rtlCol="0"/>
            <a:lstStyle/>
            <a:p>
              <a:pPr algn="ctr"/>
              <a:endParaRPr lang="zh-CN" altLang="en-US"/>
            </a:p>
          </p:txBody>
        </p:sp>
      </p:grpSp>
      <p:grpSp>
        <p:nvGrpSpPr>
          <p:cNvPr id="86" name="group 86"/>
          <p:cNvGrpSpPr/>
          <p:nvPr/>
        </p:nvGrpSpPr>
        <p:grpSpPr>
          <a:xfrm rot="21600000">
            <a:off x="4268533" y="3383089"/>
            <a:ext cx="510921" cy="510921"/>
            <a:chOff x="0" y="0"/>
            <a:chExt cx="510921" cy="510921"/>
          </a:xfrm>
          <a:solidFill>
            <a:schemeClr val="accent1"/>
          </a:solidFill>
        </p:grpSpPr>
        <p:sp>
          <p:nvSpPr>
            <p:cNvPr id="478" name="path"/>
            <p:cNvSpPr/>
            <p:nvPr/>
          </p:nvSpPr>
          <p:spPr>
            <a:xfrm>
              <a:off x="4762" y="4762"/>
              <a:ext cx="501396" cy="501396"/>
            </a:xfrm>
            <a:custGeom>
              <a:avLst/>
              <a:gdLst/>
              <a:ahLst/>
              <a:cxnLst/>
              <a:rect l="0" t="0" r="0" b="0"/>
              <a:pathLst>
                <a:path w="789" h="789">
                  <a:moveTo>
                    <a:pt x="164" y="178"/>
                  </a:moveTo>
                  <a:lnTo>
                    <a:pt x="12" y="178"/>
                  </a:lnTo>
                  <a:cubicBezTo>
                    <a:pt x="5" y="178"/>
                    <a:pt x="0" y="172"/>
                    <a:pt x="0" y="166"/>
                  </a:cubicBezTo>
                  <a:lnTo>
                    <a:pt x="0" y="12"/>
                  </a:lnTo>
                  <a:cubicBezTo>
                    <a:pt x="0" y="5"/>
                    <a:pt x="5" y="0"/>
                    <a:pt x="12" y="0"/>
                  </a:cubicBezTo>
                  <a:lnTo>
                    <a:pt x="164" y="0"/>
                  </a:lnTo>
                  <a:cubicBezTo>
                    <a:pt x="171" y="0"/>
                    <a:pt x="177" y="5"/>
                    <a:pt x="177" y="12"/>
                  </a:cubicBezTo>
                  <a:lnTo>
                    <a:pt x="177" y="166"/>
                  </a:lnTo>
                  <a:cubicBezTo>
                    <a:pt x="177" y="172"/>
                    <a:pt x="171" y="178"/>
                    <a:pt x="164" y="178"/>
                  </a:cubicBezTo>
                  <a:moveTo>
                    <a:pt x="24" y="153"/>
                  </a:moveTo>
                  <a:lnTo>
                    <a:pt x="152" y="153"/>
                  </a:lnTo>
                  <a:lnTo>
                    <a:pt x="152" y="24"/>
                  </a:lnTo>
                  <a:lnTo>
                    <a:pt x="24" y="24"/>
                  </a:lnTo>
                  <a:lnTo>
                    <a:pt x="24" y="153"/>
                  </a:lnTo>
                  <a:close/>
                  <a:moveTo>
                    <a:pt x="124" y="130"/>
                  </a:moveTo>
                  <a:cubicBezTo>
                    <a:pt x="120" y="130"/>
                    <a:pt x="118" y="127"/>
                    <a:pt x="118" y="123"/>
                  </a:cubicBezTo>
                  <a:lnTo>
                    <a:pt x="118" y="59"/>
                  </a:lnTo>
                  <a:lnTo>
                    <a:pt x="54" y="59"/>
                  </a:lnTo>
                  <a:cubicBezTo>
                    <a:pt x="50" y="59"/>
                    <a:pt x="47" y="57"/>
                    <a:pt x="47" y="53"/>
                  </a:cubicBezTo>
                  <a:cubicBezTo>
                    <a:pt x="47" y="49"/>
                    <a:pt x="50" y="47"/>
                    <a:pt x="54" y="47"/>
                  </a:cubicBezTo>
                  <a:lnTo>
                    <a:pt x="124" y="47"/>
                  </a:lnTo>
                  <a:cubicBezTo>
                    <a:pt x="127" y="47"/>
                    <a:pt x="130" y="49"/>
                    <a:pt x="130" y="53"/>
                  </a:cubicBezTo>
                  <a:lnTo>
                    <a:pt x="130" y="123"/>
                  </a:lnTo>
                  <a:cubicBezTo>
                    <a:pt x="130" y="126"/>
                    <a:pt x="127" y="130"/>
                    <a:pt x="124" y="130"/>
                  </a:cubicBezTo>
                  <a:moveTo>
                    <a:pt x="124" y="442"/>
                  </a:moveTo>
                  <a:cubicBezTo>
                    <a:pt x="120" y="442"/>
                    <a:pt x="118" y="439"/>
                    <a:pt x="118" y="435"/>
                  </a:cubicBezTo>
                  <a:lnTo>
                    <a:pt x="118" y="371"/>
                  </a:lnTo>
                  <a:lnTo>
                    <a:pt x="54" y="371"/>
                  </a:lnTo>
                  <a:cubicBezTo>
                    <a:pt x="50" y="371"/>
                    <a:pt x="47" y="369"/>
                    <a:pt x="47" y="365"/>
                  </a:cubicBezTo>
                  <a:cubicBezTo>
                    <a:pt x="47" y="361"/>
                    <a:pt x="50" y="359"/>
                    <a:pt x="54" y="359"/>
                  </a:cubicBezTo>
                  <a:lnTo>
                    <a:pt x="124" y="359"/>
                  </a:lnTo>
                  <a:cubicBezTo>
                    <a:pt x="127" y="359"/>
                    <a:pt x="130" y="361"/>
                    <a:pt x="130" y="365"/>
                  </a:cubicBezTo>
                  <a:lnTo>
                    <a:pt x="130" y="435"/>
                  </a:lnTo>
                  <a:cubicBezTo>
                    <a:pt x="130" y="439"/>
                    <a:pt x="127" y="442"/>
                    <a:pt x="124" y="442"/>
                  </a:cubicBezTo>
                  <a:moveTo>
                    <a:pt x="124" y="741"/>
                  </a:moveTo>
                  <a:cubicBezTo>
                    <a:pt x="120" y="741"/>
                    <a:pt x="118" y="739"/>
                    <a:pt x="118" y="735"/>
                  </a:cubicBezTo>
                  <a:lnTo>
                    <a:pt x="118" y="671"/>
                  </a:lnTo>
                  <a:lnTo>
                    <a:pt x="54" y="671"/>
                  </a:lnTo>
                  <a:cubicBezTo>
                    <a:pt x="50" y="671"/>
                    <a:pt x="47" y="669"/>
                    <a:pt x="47" y="665"/>
                  </a:cubicBezTo>
                  <a:cubicBezTo>
                    <a:pt x="47" y="661"/>
                    <a:pt x="50" y="659"/>
                    <a:pt x="54" y="659"/>
                  </a:cubicBezTo>
                  <a:lnTo>
                    <a:pt x="124" y="659"/>
                  </a:lnTo>
                  <a:cubicBezTo>
                    <a:pt x="127" y="659"/>
                    <a:pt x="130" y="661"/>
                    <a:pt x="130" y="665"/>
                  </a:cubicBezTo>
                  <a:lnTo>
                    <a:pt x="130" y="735"/>
                  </a:lnTo>
                  <a:cubicBezTo>
                    <a:pt x="130" y="739"/>
                    <a:pt x="127" y="741"/>
                    <a:pt x="124" y="741"/>
                  </a:cubicBezTo>
                  <a:moveTo>
                    <a:pt x="777" y="133"/>
                  </a:moveTo>
                  <a:lnTo>
                    <a:pt x="228" y="133"/>
                  </a:lnTo>
                  <a:cubicBezTo>
                    <a:pt x="222" y="133"/>
                    <a:pt x="216" y="128"/>
                    <a:pt x="216" y="121"/>
                  </a:cubicBezTo>
                  <a:lnTo>
                    <a:pt x="216" y="53"/>
                  </a:lnTo>
                  <a:cubicBezTo>
                    <a:pt x="216" y="46"/>
                    <a:pt x="222" y="41"/>
                    <a:pt x="228" y="41"/>
                  </a:cubicBezTo>
                  <a:lnTo>
                    <a:pt x="777" y="41"/>
                  </a:lnTo>
                  <a:cubicBezTo>
                    <a:pt x="784" y="41"/>
                    <a:pt x="789" y="46"/>
                    <a:pt x="789" y="53"/>
                  </a:cubicBezTo>
                  <a:lnTo>
                    <a:pt x="789" y="121"/>
                  </a:lnTo>
                  <a:cubicBezTo>
                    <a:pt x="789" y="128"/>
                    <a:pt x="784" y="133"/>
                    <a:pt x="777" y="133"/>
                  </a:cubicBezTo>
                  <a:moveTo>
                    <a:pt x="241" y="108"/>
                  </a:moveTo>
                  <a:lnTo>
                    <a:pt x="764" y="108"/>
                  </a:lnTo>
                  <a:lnTo>
                    <a:pt x="764" y="66"/>
                  </a:lnTo>
                  <a:lnTo>
                    <a:pt x="241" y="66"/>
                  </a:lnTo>
                  <a:lnTo>
                    <a:pt x="241" y="108"/>
                  </a:lnTo>
                  <a:close/>
                  <a:moveTo>
                    <a:pt x="164" y="483"/>
                  </a:moveTo>
                  <a:lnTo>
                    <a:pt x="12" y="483"/>
                  </a:lnTo>
                  <a:cubicBezTo>
                    <a:pt x="5" y="483"/>
                    <a:pt x="0" y="478"/>
                    <a:pt x="0" y="471"/>
                  </a:cubicBezTo>
                  <a:lnTo>
                    <a:pt x="0" y="318"/>
                  </a:lnTo>
                  <a:cubicBezTo>
                    <a:pt x="0" y="311"/>
                    <a:pt x="5" y="305"/>
                    <a:pt x="12" y="305"/>
                  </a:cubicBezTo>
                  <a:lnTo>
                    <a:pt x="164" y="305"/>
                  </a:lnTo>
                  <a:cubicBezTo>
                    <a:pt x="171" y="305"/>
                    <a:pt x="177" y="311"/>
                    <a:pt x="177" y="318"/>
                  </a:cubicBezTo>
                  <a:lnTo>
                    <a:pt x="177" y="471"/>
                  </a:lnTo>
                  <a:cubicBezTo>
                    <a:pt x="177" y="478"/>
                    <a:pt x="171" y="483"/>
                    <a:pt x="164" y="483"/>
                  </a:cubicBezTo>
                  <a:moveTo>
                    <a:pt x="24" y="458"/>
                  </a:moveTo>
                  <a:lnTo>
                    <a:pt x="152" y="458"/>
                  </a:lnTo>
                  <a:lnTo>
                    <a:pt x="152" y="330"/>
                  </a:lnTo>
                  <a:lnTo>
                    <a:pt x="24" y="330"/>
                  </a:lnTo>
                  <a:lnTo>
                    <a:pt x="24" y="458"/>
                  </a:lnTo>
                  <a:close/>
                  <a:moveTo>
                    <a:pt x="777" y="439"/>
                  </a:moveTo>
                  <a:lnTo>
                    <a:pt x="228" y="439"/>
                  </a:lnTo>
                  <a:cubicBezTo>
                    <a:pt x="222" y="439"/>
                    <a:pt x="216" y="434"/>
                    <a:pt x="216" y="427"/>
                  </a:cubicBezTo>
                  <a:lnTo>
                    <a:pt x="216" y="358"/>
                  </a:lnTo>
                  <a:cubicBezTo>
                    <a:pt x="216" y="352"/>
                    <a:pt x="222" y="346"/>
                    <a:pt x="228" y="346"/>
                  </a:cubicBezTo>
                  <a:lnTo>
                    <a:pt x="777" y="346"/>
                  </a:lnTo>
                  <a:cubicBezTo>
                    <a:pt x="784" y="346"/>
                    <a:pt x="789" y="352"/>
                    <a:pt x="789" y="358"/>
                  </a:cubicBezTo>
                  <a:lnTo>
                    <a:pt x="789" y="426"/>
                  </a:lnTo>
                  <a:cubicBezTo>
                    <a:pt x="789" y="434"/>
                    <a:pt x="784" y="439"/>
                    <a:pt x="777" y="439"/>
                  </a:cubicBezTo>
                  <a:moveTo>
                    <a:pt x="241" y="414"/>
                  </a:moveTo>
                  <a:lnTo>
                    <a:pt x="764" y="414"/>
                  </a:lnTo>
                  <a:lnTo>
                    <a:pt x="764" y="371"/>
                  </a:lnTo>
                  <a:lnTo>
                    <a:pt x="241" y="371"/>
                  </a:lnTo>
                  <a:lnTo>
                    <a:pt x="241" y="414"/>
                  </a:lnTo>
                  <a:close/>
                  <a:moveTo>
                    <a:pt x="164" y="789"/>
                  </a:moveTo>
                  <a:lnTo>
                    <a:pt x="12" y="789"/>
                  </a:lnTo>
                  <a:cubicBezTo>
                    <a:pt x="5" y="789"/>
                    <a:pt x="0" y="784"/>
                    <a:pt x="0" y="777"/>
                  </a:cubicBezTo>
                  <a:lnTo>
                    <a:pt x="0" y="623"/>
                  </a:lnTo>
                  <a:cubicBezTo>
                    <a:pt x="0" y="616"/>
                    <a:pt x="5" y="611"/>
                    <a:pt x="12" y="611"/>
                  </a:cubicBezTo>
                  <a:lnTo>
                    <a:pt x="164" y="611"/>
                  </a:lnTo>
                  <a:cubicBezTo>
                    <a:pt x="171" y="611"/>
                    <a:pt x="177" y="616"/>
                    <a:pt x="177" y="623"/>
                  </a:cubicBezTo>
                  <a:lnTo>
                    <a:pt x="177" y="777"/>
                  </a:lnTo>
                  <a:cubicBezTo>
                    <a:pt x="177" y="784"/>
                    <a:pt x="171" y="789"/>
                    <a:pt x="164" y="789"/>
                  </a:cubicBezTo>
                  <a:moveTo>
                    <a:pt x="24" y="764"/>
                  </a:moveTo>
                  <a:lnTo>
                    <a:pt x="152" y="764"/>
                  </a:lnTo>
                  <a:lnTo>
                    <a:pt x="152" y="636"/>
                  </a:lnTo>
                  <a:lnTo>
                    <a:pt x="24" y="636"/>
                  </a:lnTo>
                  <a:lnTo>
                    <a:pt x="24" y="764"/>
                  </a:lnTo>
                  <a:close/>
                  <a:moveTo>
                    <a:pt x="777" y="744"/>
                  </a:moveTo>
                  <a:lnTo>
                    <a:pt x="228" y="744"/>
                  </a:lnTo>
                  <a:cubicBezTo>
                    <a:pt x="222" y="744"/>
                    <a:pt x="216" y="739"/>
                    <a:pt x="216" y="732"/>
                  </a:cubicBezTo>
                  <a:lnTo>
                    <a:pt x="216" y="664"/>
                  </a:lnTo>
                  <a:cubicBezTo>
                    <a:pt x="216" y="657"/>
                    <a:pt x="222" y="652"/>
                    <a:pt x="228" y="652"/>
                  </a:cubicBezTo>
                  <a:lnTo>
                    <a:pt x="777" y="652"/>
                  </a:lnTo>
                  <a:cubicBezTo>
                    <a:pt x="784" y="652"/>
                    <a:pt x="789" y="657"/>
                    <a:pt x="789" y="664"/>
                  </a:cubicBezTo>
                  <a:lnTo>
                    <a:pt x="789" y="732"/>
                  </a:lnTo>
                  <a:cubicBezTo>
                    <a:pt x="789" y="739"/>
                    <a:pt x="784" y="744"/>
                    <a:pt x="777" y="744"/>
                  </a:cubicBezTo>
                  <a:moveTo>
                    <a:pt x="241" y="720"/>
                  </a:moveTo>
                  <a:lnTo>
                    <a:pt x="764" y="720"/>
                  </a:lnTo>
                  <a:lnTo>
                    <a:pt x="764" y="677"/>
                  </a:lnTo>
                  <a:lnTo>
                    <a:pt x="241" y="677"/>
                  </a:lnTo>
                  <a:lnTo>
                    <a:pt x="241" y="720"/>
                  </a:lnTo>
                  <a:close/>
                </a:path>
              </a:pathLst>
            </a:custGeom>
            <a:grpFill/>
            <a:ln cap="flat">
              <a:solidFill>
                <a:schemeClr val="accent1"/>
              </a:solidFill>
              <a:prstDash val="solid"/>
              <a:miter lim="0"/>
            </a:ln>
          </p:spPr>
          <p:txBody>
            <a:bodyPr rtlCol="0"/>
            <a:lstStyle/>
            <a:p>
              <a:pPr algn="ctr"/>
              <a:endParaRPr lang="zh-CN" altLang="en-US"/>
            </a:p>
          </p:txBody>
        </p:sp>
        <p:sp>
          <p:nvSpPr>
            <p:cNvPr id="479" name="path"/>
            <p:cNvSpPr/>
            <p:nvPr/>
          </p:nvSpPr>
          <p:spPr>
            <a:xfrm>
              <a:off x="0" y="0"/>
              <a:ext cx="510921" cy="510921"/>
            </a:xfrm>
            <a:custGeom>
              <a:avLst/>
              <a:gdLst/>
              <a:ahLst/>
              <a:cxnLst/>
              <a:rect l="0" t="0" r="0" b="0"/>
              <a:pathLst>
                <a:path w="804" h="804">
                  <a:moveTo>
                    <a:pt x="172" y="185"/>
                  </a:moveTo>
                  <a:lnTo>
                    <a:pt x="19" y="185"/>
                  </a:lnTo>
                  <a:cubicBezTo>
                    <a:pt x="13" y="185"/>
                    <a:pt x="7" y="180"/>
                    <a:pt x="7" y="173"/>
                  </a:cubicBezTo>
                  <a:lnTo>
                    <a:pt x="7" y="19"/>
                  </a:lnTo>
                  <a:cubicBezTo>
                    <a:pt x="7" y="13"/>
                    <a:pt x="13" y="7"/>
                    <a:pt x="19" y="7"/>
                  </a:cubicBezTo>
                  <a:lnTo>
                    <a:pt x="172" y="7"/>
                  </a:lnTo>
                  <a:cubicBezTo>
                    <a:pt x="179" y="7"/>
                    <a:pt x="184" y="13"/>
                    <a:pt x="184" y="19"/>
                  </a:cubicBezTo>
                  <a:lnTo>
                    <a:pt x="184" y="173"/>
                  </a:lnTo>
                  <a:cubicBezTo>
                    <a:pt x="184" y="180"/>
                    <a:pt x="179" y="185"/>
                    <a:pt x="172" y="185"/>
                  </a:cubicBezTo>
                  <a:moveTo>
                    <a:pt x="32" y="161"/>
                  </a:moveTo>
                  <a:lnTo>
                    <a:pt x="159" y="161"/>
                  </a:lnTo>
                  <a:lnTo>
                    <a:pt x="159" y="32"/>
                  </a:lnTo>
                  <a:lnTo>
                    <a:pt x="32" y="32"/>
                  </a:lnTo>
                  <a:lnTo>
                    <a:pt x="32" y="161"/>
                  </a:lnTo>
                  <a:close/>
                  <a:moveTo>
                    <a:pt x="131" y="137"/>
                  </a:moveTo>
                  <a:cubicBezTo>
                    <a:pt x="128" y="137"/>
                    <a:pt x="125" y="134"/>
                    <a:pt x="125" y="131"/>
                  </a:cubicBezTo>
                  <a:lnTo>
                    <a:pt x="125" y="67"/>
                  </a:lnTo>
                  <a:lnTo>
                    <a:pt x="61" y="67"/>
                  </a:lnTo>
                  <a:cubicBezTo>
                    <a:pt x="57" y="67"/>
                    <a:pt x="55" y="64"/>
                    <a:pt x="55" y="60"/>
                  </a:cubicBezTo>
                  <a:cubicBezTo>
                    <a:pt x="55" y="57"/>
                    <a:pt x="57" y="54"/>
                    <a:pt x="61" y="54"/>
                  </a:cubicBezTo>
                  <a:lnTo>
                    <a:pt x="131" y="54"/>
                  </a:lnTo>
                  <a:cubicBezTo>
                    <a:pt x="135" y="54"/>
                    <a:pt x="138" y="57"/>
                    <a:pt x="138" y="60"/>
                  </a:cubicBezTo>
                  <a:lnTo>
                    <a:pt x="138" y="131"/>
                  </a:lnTo>
                  <a:cubicBezTo>
                    <a:pt x="138" y="134"/>
                    <a:pt x="135" y="137"/>
                    <a:pt x="131" y="137"/>
                  </a:cubicBezTo>
                  <a:moveTo>
                    <a:pt x="131" y="449"/>
                  </a:moveTo>
                  <a:cubicBezTo>
                    <a:pt x="128" y="449"/>
                    <a:pt x="125" y="447"/>
                    <a:pt x="125" y="443"/>
                  </a:cubicBezTo>
                  <a:lnTo>
                    <a:pt x="125" y="379"/>
                  </a:lnTo>
                  <a:lnTo>
                    <a:pt x="61" y="379"/>
                  </a:lnTo>
                  <a:cubicBezTo>
                    <a:pt x="57" y="379"/>
                    <a:pt x="55" y="376"/>
                    <a:pt x="55" y="373"/>
                  </a:cubicBezTo>
                  <a:cubicBezTo>
                    <a:pt x="55" y="369"/>
                    <a:pt x="57" y="366"/>
                    <a:pt x="61" y="366"/>
                  </a:cubicBezTo>
                  <a:lnTo>
                    <a:pt x="131" y="366"/>
                  </a:lnTo>
                  <a:cubicBezTo>
                    <a:pt x="135" y="366"/>
                    <a:pt x="138" y="369"/>
                    <a:pt x="138" y="373"/>
                  </a:cubicBezTo>
                  <a:lnTo>
                    <a:pt x="138" y="443"/>
                  </a:lnTo>
                  <a:cubicBezTo>
                    <a:pt x="138" y="447"/>
                    <a:pt x="135" y="449"/>
                    <a:pt x="131" y="449"/>
                  </a:cubicBezTo>
                  <a:moveTo>
                    <a:pt x="131" y="749"/>
                  </a:moveTo>
                  <a:cubicBezTo>
                    <a:pt x="128" y="749"/>
                    <a:pt x="125" y="746"/>
                    <a:pt x="125" y="743"/>
                  </a:cubicBezTo>
                  <a:lnTo>
                    <a:pt x="125" y="678"/>
                  </a:lnTo>
                  <a:lnTo>
                    <a:pt x="61" y="678"/>
                  </a:lnTo>
                  <a:cubicBezTo>
                    <a:pt x="57" y="678"/>
                    <a:pt x="55" y="676"/>
                    <a:pt x="55" y="672"/>
                  </a:cubicBezTo>
                  <a:cubicBezTo>
                    <a:pt x="55" y="669"/>
                    <a:pt x="57" y="666"/>
                    <a:pt x="61" y="666"/>
                  </a:cubicBezTo>
                  <a:lnTo>
                    <a:pt x="131" y="666"/>
                  </a:lnTo>
                  <a:cubicBezTo>
                    <a:pt x="135" y="666"/>
                    <a:pt x="138" y="669"/>
                    <a:pt x="138" y="672"/>
                  </a:cubicBezTo>
                  <a:lnTo>
                    <a:pt x="138" y="743"/>
                  </a:lnTo>
                  <a:cubicBezTo>
                    <a:pt x="138" y="746"/>
                    <a:pt x="135" y="749"/>
                    <a:pt x="131" y="749"/>
                  </a:cubicBezTo>
                  <a:moveTo>
                    <a:pt x="784" y="141"/>
                  </a:moveTo>
                  <a:lnTo>
                    <a:pt x="236" y="141"/>
                  </a:lnTo>
                  <a:cubicBezTo>
                    <a:pt x="229" y="141"/>
                    <a:pt x="223" y="135"/>
                    <a:pt x="223" y="128"/>
                  </a:cubicBezTo>
                  <a:lnTo>
                    <a:pt x="223" y="60"/>
                  </a:lnTo>
                  <a:cubicBezTo>
                    <a:pt x="223" y="54"/>
                    <a:pt x="229" y="48"/>
                    <a:pt x="236" y="48"/>
                  </a:cubicBezTo>
                  <a:lnTo>
                    <a:pt x="784" y="48"/>
                  </a:lnTo>
                  <a:cubicBezTo>
                    <a:pt x="791" y="48"/>
                    <a:pt x="797" y="54"/>
                    <a:pt x="797" y="60"/>
                  </a:cubicBezTo>
                  <a:lnTo>
                    <a:pt x="797" y="128"/>
                  </a:lnTo>
                  <a:cubicBezTo>
                    <a:pt x="797" y="135"/>
                    <a:pt x="791" y="141"/>
                    <a:pt x="784" y="141"/>
                  </a:cubicBezTo>
                  <a:moveTo>
                    <a:pt x="248" y="116"/>
                  </a:moveTo>
                  <a:lnTo>
                    <a:pt x="772" y="116"/>
                  </a:lnTo>
                  <a:lnTo>
                    <a:pt x="772" y="73"/>
                  </a:lnTo>
                  <a:lnTo>
                    <a:pt x="248" y="73"/>
                  </a:lnTo>
                  <a:lnTo>
                    <a:pt x="248" y="116"/>
                  </a:lnTo>
                  <a:close/>
                  <a:moveTo>
                    <a:pt x="172" y="491"/>
                  </a:moveTo>
                  <a:lnTo>
                    <a:pt x="19" y="491"/>
                  </a:lnTo>
                  <a:cubicBezTo>
                    <a:pt x="13" y="491"/>
                    <a:pt x="7" y="485"/>
                    <a:pt x="7" y="478"/>
                  </a:cubicBezTo>
                  <a:lnTo>
                    <a:pt x="7" y="325"/>
                  </a:lnTo>
                  <a:cubicBezTo>
                    <a:pt x="7" y="318"/>
                    <a:pt x="13" y="313"/>
                    <a:pt x="19" y="313"/>
                  </a:cubicBezTo>
                  <a:lnTo>
                    <a:pt x="172" y="313"/>
                  </a:lnTo>
                  <a:cubicBezTo>
                    <a:pt x="179" y="313"/>
                    <a:pt x="184" y="318"/>
                    <a:pt x="184" y="325"/>
                  </a:cubicBezTo>
                  <a:lnTo>
                    <a:pt x="184" y="479"/>
                  </a:lnTo>
                  <a:cubicBezTo>
                    <a:pt x="184" y="485"/>
                    <a:pt x="179" y="491"/>
                    <a:pt x="172" y="491"/>
                  </a:cubicBezTo>
                  <a:moveTo>
                    <a:pt x="32" y="466"/>
                  </a:moveTo>
                  <a:lnTo>
                    <a:pt x="159" y="466"/>
                  </a:lnTo>
                  <a:lnTo>
                    <a:pt x="159" y="338"/>
                  </a:lnTo>
                  <a:lnTo>
                    <a:pt x="32" y="338"/>
                  </a:lnTo>
                  <a:lnTo>
                    <a:pt x="32" y="466"/>
                  </a:lnTo>
                  <a:close/>
                  <a:moveTo>
                    <a:pt x="784" y="447"/>
                  </a:moveTo>
                  <a:lnTo>
                    <a:pt x="236" y="447"/>
                  </a:lnTo>
                  <a:cubicBezTo>
                    <a:pt x="229" y="447"/>
                    <a:pt x="223" y="441"/>
                    <a:pt x="223" y="434"/>
                  </a:cubicBezTo>
                  <a:lnTo>
                    <a:pt x="223" y="366"/>
                  </a:lnTo>
                  <a:cubicBezTo>
                    <a:pt x="223" y="359"/>
                    <a:pt x="229" y="353"/>
                    <a:pt x="236" y="353"/>
                  </a:cubicBezTo>
                  <a:lnTo>
                    <a:pt x="784" y="353"/>
                  </a:lnTo>
                  <a:cubicBezTo>
                    <a:pt x="791" y="353"/>
                    <a:pt x="797" y="359"/>
                    <a:pt x="797" y="366"/>
                  </a:cubicBezTo>
                  <a:lnTo>
                    <a:pt x="797" y="434"/>
                  </a:lnTo>
                  <a:cubicBezTo>
                    <a:pt x="797" y="441"/>
                    <a:pt x="791" y="447"/>
                    <a:pt x="784" y="447"/>
                  </a:cubicBezTo>
                  <a:moveTo>
                    <a:pt x="248" y="422"/>
                  </a:moveTo>
                  <a:lnTo>
                    <a:pt x="772" y="422"/>
                  </a:lnTo>
                  <a:lnTo>
                    <a:pt x="772" y="379"/>
                  </a:lnTo>
                  <a:lnTo>
                    <a:pt x="248" y="379"/>
                  </a:lnTo>
                  <a:lnTo>
                    <a:pt x="248" y="422"/>
                  </a:lnTo>
                  <a:close/>
                  <a:moveTo>
                    <a:pt x="172" y="797"/>
                  </a:moveTo>
                  <a:lnTo>
                    <a:pt x="19" y="797"/>
                  </a:lnTo>
                  <a:cubicBezTo>
                    <a:pt x="13" y="797"/>
                    <a:pt x="7" y="791"/>
                    <a:pt x="7" y="784"/>
                  </a:cubicBezTo>
                  <a:lnTo>
                    <a:pt x="7" y="631"/>
                  </a:lnTo>
                  <a:cubicBezTo>
                    <a:pt x="7" y="624"/>
                    <a:pt x="13" y="618"/>
                    <a:pt x="19" y="618"/>
                  </a:cubicBezTo>
                  <a:lnTo>
                    <a:pt x="172" y="618"/>
                  </a:lnTo>
                  <a:cubicBezTo>
                    <a:pt x="179" y="618"/>
                    <a:pt x="184" y="624"/>
                    <a:pt x="184" y="631"/>
                  </a:cubicBezTo>
                  <a:lnTo>
                    <a:pt x="184" y="784"/>
                  </a:lnTo>
                  <a:cubicBezTo>
                    <a:pt x="184" y="791"/>
                    <a:pt x="179" y="797"/>
                    <a:pt x="172" y="797"/>
                  </a:cubicBezTo>
                  <a:moveTo>
                    <a:pt x="32" y="772"/>
                  </a:moveTo>
                  <a:lnTo>
                    <a:pt x="159" y="772"/>
                  </a:lnTo>
                  <a:lnTo>
                    <a:pt x="159" y="643"/>
                  </a:lnTo>
                  <a:lnTo>
                    <a:pt x="32" y="643"/>
                  </a:lnTo>
                  <a:lnTo>
                    <a:pt x="32" y="772"/>
                  </a:lnTo>
                  <a:close/>
                  <a:moveTo>
                    <a:pt x="784" y="752"/>
                  </a:moveTo>
                  <a:lnTo>
                    <a:pt x="236" y="752"/>
                  </a:lnTo>
                  <a:cubicBezTo>
                    <a:pt x="229" y="752"/>
                    <a:pt x="223" y="746"/>
                    <a:pt x="223" y="739"/>
                  </a:cubicBezTo>
                  <a:lnTo>
                    <a:pt x="223" y="672"/>
                  </a:lnTo>
                  <a:cubicBezTo>
                    <a:pt x="223" y="665"/>
                    <a:pt x="229" y="659"/>
                    <a:pt x="236" y="659"/>
                  </a:cubicBezTo>
                  <a:lnTo>
                    <a:pt x="784" y="659"/>
                  </a:lnTo>
                  <a:cubicBezTo>
                    <a:pt x="791" y="659"/>
                    <a:pt x="797" y="665"/>
                    <a:pt x="797" y="672"/>
                  </a:cubicBezTo>
                  <a:lnTo>
                    <a:pt x="797" y="739"/>
                  </a:lnTo>
                  <a:cubicBezTo>
                    <a:pt x="797" y="746"/>
                    <a:pt x="791" y="752"/>
                    <a:pt x="784" y="752"/>
                  </a:cubicBezTo>
                  <a:moveTo>
                    <a:pt x="248" y="727"/>
                  </a:moveTo>
                  <a:lnTo>
                    <a:pt x="772" y="727"/>
                  </a:lnTo>
                  <a:lnTo>
                    <a:pt x="772" y="684"/>
                  </a:lnTo>
                  <a:lnTo>
                    <a:pt x="248" y="684"/>
                  </a:lnTo>
                  <a:lnTo>
                    <a:pt x="248" y="727"/>
                  </a:lnTo>
                  <a:close/>
                </a:path>
              </a:pathLst>
            </a:custGeom>
            <a:grpFill/>
            <a:ln w="9525" cap="flat">
              <a:solidFill>
                <a:schemeClr val="accent1">
                  <a:alpha val="100000"/>
                </a:schemeClr>
              </a:solidFill>
              <a:prstDash val="solid"/>
              <a:round/>
            </a:ln>
          </p:spPr>
          <p:txBody>
            <a:bodyPr rtlCol="0"/>
            <a:lstStyle/>
            <a:p>
              <a:pPr algn="ctr"/>
              <a:endParaRPr lang="zh-CN" altLang="en-US"/>
            </a:p>
          </p:txBody>
        </p:sp>
      </p:grpSp>
      <p:grpSp>
        <p:nvGrpSpPr>
          <p:cNvPr id="88" name="group 88"/>
          <p:cNvGrpSpPr/>
          <p:nvPr/>
        </p:nvGrpSpPr>
        <p:grpSpPr>
          <a:xfrm rot="21600000">
            <a:off x="5670613" y="3073717"/>
            <a:ext cx="510921" cy="510921"/>
            <a:chOff x="0" y="0"/>
            <a:chExt cx="510921" cy="510921"/>
          </a:xfrm>
          <a:solidFill>
            <a:schemeClr val="accent1"/>
          </a:solidFill>
        </p:grpSpPr>
        <p:sp>
          <p:nvSpPr>
            <p:cNvPr id="480" name="path"/>
            <p:cNvSpPr/>
            <p:nvPr/>
          </p:nvSpPr>
          <p:spPr>
            <a:xfrm>
              <a:off x="4762" y="4762"/>
              <a:ext cx="501396" cy="501396"/>
            </a:xfrm>
            <a:custGeom>
              <a:avLst/>
              <a:gdLst/>
              <a:ahLst/>
              <a:cxnLst/>
              <a:rect l="0" t="0" r="0" b="0"/>
              <a:pathLst>
                <a:path w="789" h="789">
                  <a:moveTo>
                    <a:pt x="394" y="572"/>
                  </a:moveTo>
                  <a:cubicBezTo>
                    <a:pt x="297" y="572"/>
                    <a:pt x="217" y="492"/>
                    <a:pt x="217" y="394"/>
                  </a:cubicBezTo>
                  <a:cubicBezTo>
                    <a:pt x="217" y="297"/>
                    <a:pt x="297" y="217"/>
                    <a:pt x="394" y="217"/>
                  </a:cubicBezTo>
                  <a:cubicBezTo>
                    <a:pt x="492" y="217"/>
                    <a:pt x="572" y="297"/>
                    <a:pt x="572" y="394"/>
                  </a:cubicBezTo>
                  <a:cubicBezTo>
                    <a:pt x="572" y="492"/>
                    <a:pt x="492" y="572"/>
                    <a:pt x="394" y="572"/>
                  </a:cubicBezTo>
                  <a:moveTo>
                    <a:pt x="394" y="242"/>
                  </a:moveTo>
                  <a:cubicBezTo>
                    <a:pt x="310" y="242"/>
                    <a:pt x="242" y="310"/>
                    <a:pt x="242" y="394"/>
                  </a:cubicBezTo>
                  <a:cubicBezTo>
                    <a:pt x="242" y="478"/>
                    <a:pt x="310" y="547"/>
                    <a:pt x="394" y="547"/>
                  </a:cubicBezTo>
                  <a:cubicBezTo>
                    <a:pt x="478" y="547"/>
                    <a:pt x="547" y="478"/>
                    <a:pt x="547" y="394"/>
                  </a:cubicBezTo>
                  <a:cubicBezTo>
                    <a:pt x="547" y="310"/>
                    <a:pt x="478" y="242"/>
                    <a:pt x="394" y="242"/>
                  </a:cubicBezTo>
                  <a:moveTo>
                    <a:pt x="509" y="401"/>
                  </a:moveTo>
                  <a:cubicBezTo>
                    <a:pt x="506" y="401"/>
                    <a:pt x="503" y="398"/>
                    <a:pt x="503" y="394"/>
                  </a:cubicBezTo>
                  <a:cubicBezTo>
                    <a:pt x="503" y="334"/>
                    <a:pt x="454" y="286"/>
                    <a:pt x="394" y="286"/>
                  </a:cubicBezTo>
                  <a:cubicBezTo>
                    <a:pt x="391" y="286"/>
                    <a:pt x="388" y="283"/>
                    <a:pt x="388" y="279"/>
                  </a:cubicBezTo>
                  <a:cubicBezTo>
                    <a:pt x="388" y="276"/>
                    <a:pt x="391" y="273"/>
                    <a:pt x="394" y="273"/>
                  </a:cubicBezTo>
                  <a:cubicBezTo>
                    <a:pt x="462" y="273"/>
                    <a:pt x="516" y="328"/>
                    <a:pt x="516" y="394"/>
                  </a:cubicBezTo>
                  <a:cubicBezTo>
                    <a:pt x="516" y="398"/>
                    <a:pt x="513" y="401"/>
                    <a:pt x="509" y="401"/>
                  </a:cubicBezTo>
                  <a:moveTo>
                    <a:pt x="394" y="242"/>
                  </a:moveTo>
                  <a:cubicBezTo>
                    <a:pt x="388" y="242"/>
                    <a:pt x="382" y="236"/>
                    <a:pt x="382" y="230"/>
                  </a:cubicBezTo>
                  <a:lnTo>
                    <a:pt x="382" y="119"/>
                  </a:lnTo>
                  <a:cubicBezTo>
                    <a:pt x="382" y="112"/>
                    <a:pt x="388" y="107"/>
                    <a:pt x="394" y="107"/>
                  </a:cubicBezTo>
                  <a:cubicBezTo>
                    <a:pt x="401" y="107"/>
                    <a:pt x="407" y="112"/>
                    <a:pt x="407" y="119"/>
                  </a:cubicBezTo>
                  <a:lnTo>
                    <a:pt x="407" y="230"/>
                  </a:lnTo>
                  <a:cubicBezTo>
                    <a:pt x="407" y="236"/>
                    <a:pt x="401" y="242"/>
                    <a:pt x="394" y="242"/>
                  </a:cubicBezTo>
                  <a:moveTo>
                    <a:pt x="394" y="133"/>
                  </a:moveTo>
                  <a:cubicBezTo>
                    <a:pt x="358" y="133"/>
                    <a:pt x="328" y="103"/>
                    <a:pt x="328" y="67"/>
                  </a:cubicBezTo>
                  <a:cubicBezTo>
                    <a:pt x="328" y="30"/>
                    <a:pt x="358" y="0"/>
                    <a:pt x="394" y="0"/>
                  </a:cubicBezTo>
                  <a:cubicBezTo>
                    <a:pt x="431" y="0"/>
                    <a:pt x="461" y="29"/>
                    <a:pt x="461" y="66"/>
                  </a:cubicBezTo>
                  <a:cubicBezTo>
                    <a:pt x="461" y="103"/>
                    <a:pt x="431" y="133"/>
                    <a:pt x="394" y="133"/>
                  </a:cubicBezTo>
                  <a:moveTo>
                    <a:pt x="394" y="24"/>
                  </a:moveTo>
                  <a:cubicBezTo>
                    <a:pt x="371" y="24"/>
                    <a:pt x="353" y="43"/>
                    <a:pt x="353" y="66"/>
                  </a:cubicBezTo>
                  <a:cubicBezTo>
                    <a:pt x="353" y="89"/>
                    <a:pt x="371" y="108"/>
                    <a:pt x="394" y="108"/>
                  </a:cubicBezTo>
                  <a:cubicBezTo>
                    <a:pt x="417" y="108"/>
                    <a:pt x="436" y="89"/>
                    <a:pt x="436" y="66"/>
                  </a:cubicBezTo>
                  <a:cubicBezTo>
                    <a:pt x="436" y="43"/>
                    <a:pt x="417" y="24"/>
                    <a:pt x="394" y="24"/>
                  </a:cubicBezTo>
                  <a:moveTo>
                    <a:pt x="394" y="682"/>
                  </a:moveTo>
                  <a:cubicBezTo>
                    <a:pt x="388" y="682"/>
                    <a:pt x="382" y="677"/>
                    <a:pt x="382" y="670"/>
                  </a:cubicBezTo>
                  <a:lnTo>
                    <a:pt x="382" y="559"/>
                  </a:lnTo>
                  <a:cubicBezTo>
                    <a:pt x="382" y="552"/>
                    <a:pt x="388" y="547"/>
                    <a:pt x="394" y="547"/>
                  </a:cubicBezTo>
                  <a:cubicBezTo>
                    <a:pt x="401" y="547"/>
                    <a:pt x="407" y="552"/>
                    <a:pt x="407" y="559"/>
                  </a:cubicBezTo>
                  <a:lnTo>
                    <a:pt x="407" y="670"/>
                  </a:lnTo>
                  <a:cubicBezTo>
                    <a:pt x="407" y="677"/>
                    <a:pt x="401" y="682"/>
                    <a:pt x="394" y="682"/>
                  </a:cubicBezTo>
                  <a:moveTo>
                    <a:pt x="394" y="789"/>
                  </a:moveTo>
                  <a:cubicBezTo>
                    <a:pt x="358" y="789"/>
                    <a:pt x="328" y="759"/>
                    <a:pt x="328" y="723"/>
                  </a:cubicBezTo>
                  <a:cubicBezTo>
                    <a:pt x="328" y="686"/>
                    <a:pt x="358" y="656"/>
                    <a:pt x="394" y="656"/>
                  </a:cubicBezTo>
                  <a:cubicBezTo>
                    <a:pt x="431" y="656"/>
                    <a:pt x="461" y="686"/>
                    <a:pt x="461" y="723"/>
                  </a:cubicBezTo>
                  <a:cubicBezTo>
                    <a:pt x="461" y="759"/>
                    <a:pt x="431" y="789"/>
                    <a:pt x="394" y="789"/>
                  </a:cubicBezTo>
                  <a:moveTo>
                    <a:pt x="394" y="680"/>
                  </a:moveTo>
                  <a:cubicBezTo>
                    <a:pt x="371" y="680"/>
                    <a:pt x="353" y="699"/>
                    <a:pt x="353" y="722"/>
                  </a:cubicBezTo>
                  <a:cubicBezTo>
                    <a:pt x="353" y="745"/>
                    <a:pt x="371" y="764"/>
                    <a:pt x="394" y="764"/>
                  </a:cubicBezTo>
                  <a:cubicBezTo>
                    <a:pt x="417" y="764"/>
                    <a:pt x="436" y="745"/>
                    <a:pt x="436" y="722"/>
                  </a:cubicBezTo>
                  <a:cubicBezTo>
                    <a:pt x="436" y="699"/>
                    <a:pt x="417" y="680"/>
                    <a:pt x="394" y="680"/>
                  </a:cubicBezTo>
                  <a:moveTo>
                    <a:pt x="230" y="407"/>
                  </a:moveTo>
                  <a:lnTo>
                    <a:pt x="119" y="407"/>
                  </a:lnTo>
                  <a:cubicBezTo>
                    <a:pt x="112" y="407"/>
                    <a:pt x="107" y="401"/>
                    <a:pt x="107" y="394"/>
                  </a:cubicBezTo>
                  <a:cubicBezTo>
                    <a:pt x="107" y="387"/>
                    <a:pt x="112" y="382"/>
                    <a:pt x="119" y="382"/>
                  </a:cubicBezTo>
                  <a:lnTo>
                    <a:pt x="230" y="382"/>
                  </a:lnTo>
                  <a:cubicBezTo>
                    <a:pt x="236" y="382"/>
                    <a:pt x="242" y="387"/>
                    <a:pt x="242" y="394"/>
                  </a:cubicBezTo>
                  <a:cubicBezTo>
                    <a:pt x="242" y="401"/>
                    <a:pt x="236" y="407"/>
                    <a:pt x="230" y="407"/>
                  </a:cubicBezTo>
                  <a:moveTo>
                    <a:pt x="66" y="461"/>
                  </a:moveTo>
                  <a:cubicBezTo>
                    <a:pt x="29" y="461"/>
                    <a:pt x="0" y="431"/>
                    <a:pt x="0" y="394"/>
                  </a:cubicBezTo>
                  <a:cubicBezTo>
                    <a:pt x="0" y="358"/>
                    <a:pt x="29" y="328"/>
                    <a:pt x="66" y="328"/>
                  </a:cubicBezTo>
                  <a:cubicBezTo>
                    <a:pt x="103" y="328"/>
                    <a:pt x="133" y="358"/>
                    <a:pt x="133" y="394"/>
                  </a:cubicBezTo>
                  <a:cubicBezTo>
                    <a:pt x="133" y="431"/>
                    <a:pt x="103" y="461"/>
                    <a:pt x="66" y="461"/>
                  </a:cubicBezTo>
                  <a:moveTo>
                    <a:pt x="66" y="353"/>
                  </a:moveTo>
                  <a:cubicBezTo>
                    <a:pt x="49" y="353"/>
                    <a:pt x="34" y="363"/>
                    <a:pt x="28" y="378"/>
                  </a:cubicBezTo>
                  <a:cubicBezTo>
                    <a:pt x="21" y="394"/>
                    <a:pt x="25" y="412"/>
                    <a:pt x="37" y="424"/>
                  </a:cubicBezTo>
                  <a:cubicBezTo>
                    <a:pt x="49" y="436"/>
                    <a:pt x="66" y="439"/>
                    <a:pt x="82" y="433"/>
                  </a:cubicBezTo>
                  <a:cubicBezTo>
                    <a:pt x="98" y="426"/>
                    <a:pt x="108" y="411"/>
                    <a:pt x="108" y="394"/>
                  </a:cubicBezTo>
                  <a:cubicBezTo>
                    <a:pt x="108" y="371"/>
                    <a:pt x="90" y="353"/>
                    <a:pt x="66" y="353"/>
                  </a:cubicBezTo>
                  <a:moveTo>
                    <a:pt x="670" y="407"/>
                  </a:moveTo>
                  <a:lnTo>
                    <a:pt x="559" y="407"/>
                  </a:lnTo>
                  <a:cubicBezTo>
                    <a:pt x="552" y="407"/>
                    <a:pt x="547" y="401"/>
                    <a:pt x="547" y="394"/>
                  </a:cubicBezTo>
                  <a:cubicBezTo>
                    <a:pt x="547" y="387"/>
                    <a:pt x="552" y="382"/>
                    <a:pt x="559" y="382"/>
                  </a:cubicBezTo>
                  <a:lnTo>
                    <a:pt x="670" y="382"/>
                  </a:lnTo>
                  <a:cubicBezTo>
                    <a:pt x="677" y="382"/>
                    <a:pt x="682" y="387"/>
                    <a:pt x="682" y="394"/>
                  </a:cubicBezTo>
                  <a:cubicBezTo>
                    <a:pt x="682" y="401"/>
                    <a:pt x="677" y="407"/>
                    <a:pt x="670" y="407"/>
                  </a:cubicBezTo>
                  <a:moveTo>
                    <a:pt x="723" y="461"/>
                  </a:moveTo>
                  <a:cubicBezTo>
                    <a:pt x="686" y="461"/>
                    <a:pt x="656" y="431"/>
                    <a:pt x="656" y="394"/>
                  </a:cubicBezTo>
                  <a:cubicBezTo>
                    <a:pt x="656" y="358"/>
                    <a:pt x="686" y="328"/>
                    <a:pt x="723" y="328"/>
                  </a:cubicBezTo>
                  <a:cubicBezTo>
                    <a:pt x="759" y="328"/>
                    <a:pt x="789" y="358"/>
                    <a:pt x="789" y="394"/>
                  </a:cubicBezTo>
                  <a:cubicBezTo>
                    <a:pt x="789" y="431"/>
                    <a:pt x="759" y="461"/>
                    <a:pt x="723" y="461"/>
                  </a:cubicBezTo>
                  <a:moveTo>
                    <a:pt x="723" y="353"/>
                  </a:moveTo>
                  <a:cubicBezTo>
                    <a:pt x="700" y="353"/>
                    <a:pt x="681" y="371"/>
                    <a:pt x="681" y="394"/>
                  </a:cubicBezTo>
                  <a:cubicBezTo>
                    <a:pt x="681" y="417"/>
                    <a:pt x="700" y="436"/>
                    <a:pt x="723" y="436"/>
                  </a:cubicBezTo>
                  <a:cubicBezTo>
                    <a:pt x="746" y="436"/>
                    <a:pt x="764" y="417"/>
                    <a:pt x="764" y="394"/>
                  </a:cubicBezTo>
                  <a:cubicBezTo>
                    <a:pt x="764" y="371"/>
                    <a:pt x="746" y="353"/>
                    <a:pt x="723" y="353"/>
                  </a:cubicBezTo>
                  <a:moveTo>
                    <a:pt x="278" y="290"/>
                  </a:moveTo>
                  <a:cubicBezTo>
                    <a:pt x="274" y="290"/>
                    <a:pt x="271" y="289"/>
                    <a:pt x="269" y="286"/>
                  </a:cubicBezTo>
                  <a:lnTo>
                    <a:pt x="191" y="209"/>
                  </a:lnTo>
                  <a:cubicBezTo>
                    <a:pt x="186" y="204"/>
                    <a:pt x="186" y="196"/>
                    <a:pt x="191" y="191"/>
                  </a:cubicBezTo>
                  <a:cubicBezTo>
                    <a:pt x="196" y="186"/>
                    <a:pt x="204" y="186"/>
                    <a:pt x="209" y="191"/>
                  </a:cubicBezTo>
                  <a:lnTo>
                    <a:pt x="287" y="269"/>
                  </a:lnTo>
                  <a:cubicBezTo>
                    <a:pt x="292" y="274"/>
                    <a:pt x="292" y="282"/>
                    <a:pt x="287" y="287"/>
                  </a:cubicBezTo>
                  <a:cubicBezTo>
                    <a:pt x="284" y="289"/>
                    <a:pt x="281" y="290"/>
                    <a:pt x="278" y="290"/>
                  </a:cubicBezTo>
                  <a:moveTo>
                    <a:pt x="162" y="229"/>
                  </a:moveTo>
                  <a:cubicBezTo>
                    <a:pt x="145" y="229"/>
                    <a:pt x="128" y="223"/>
                    <a:pt x="115" y="210"/>
                  </a:cubicBezTo>
                  <a:cubicBezTo>
                    <a:pt x="103" y="197"/>
                    <a:pt x="96" y="181"/>
                    <a:pt x="96" y="162"/>
                  </a:cubicBezTo>
                  <a:cubicBezTo>
                    <a:pt x="96" y="144"/>
                    <a:pt x="103" y="127"/>
                    <a:pt x="115" y="115"/>
                  </a:cubicBezTo>
                  <a:cubicBezTo>
                    <a:pt x="128" y="103"/>
                    <a:pt x="144" y="96"/>
                    <a:pt x="162" y="96"/>
                  </a:cubicBezTo>
                  <a:cubicBezTo>
                    <a:pt x="181" y="96"/>
                    <a:pt x="197" y="103"/>
                    <a:pt x="210" y="115"/>
                  </a:cubicBezTo>
                  <a:cubicBezTo>
                    <a:pt x="222" y="127"/>
                    <a:pt x="229" y="144"/>
                    <a:pt x="229" y="162"/>
                  </a:cubicBezTo>
                  <a:cubicBezTo>
                    <a:pt x="229" y="181"/>
                    <a:pt x="222" y="197"/>
                    <a:pt x="210" y="210"/>
                  </a:cubicBezTo>
                  <a:cubicBezTo>
                    <a:pt x="197" y="223"/>
                    <a:pt x="179" y="229"/>
                    <a:pt x="162" y="229"/>
                  </a:cubicBezTo>
                  <a:moveTo>
                    <a:pt x="162" y="121"/>
                  </a:moveTo>
                  <a:cubicBezTo>
                    <a:pt x="152" y="121"/>
                    <a:pt x="141" y="125"/>
                    <a:pt x="133" y="133"/>
                  </a:cubicBezTo>
                  <a:cubicBezTo>
                    <a:pt x="125" y="141"/>
                    <a:pt x="120" y="152"/>
                    <a:pt x="120" y="163"/>
                  </a:cubicBezTo>
                  <a:cubicBezTo>
                    <a:pt x="120" y="174"/>
                    <a:pt x="125" y="185"/>
                    <a:pt x="133" y="193"/>
                  </a:cubicBezTo>
                  <a:cubicBezTo>
                    <a:pt x="149" y="209"/>
                    <a:pt x="176" y="209"/>
                    <a:pt x="192" y="193"/>
                  </a:cubicBezTo>
                  <a:cubicBezTo>
                    <a:pt x="200" y="185"/>
                    <a:pt x="204" y="174"/>
                    <a:pt x="204" y="163"/>
                  </a:cubicBezTo>
                  <a:cubicBezTo>
                    <a:pt x="204" y="152"/>
                    <a:pt x="200" y="141"/>
                    <a:pt x="192" y="133"/>
                  </a:cubicBezTo>
                  <a:cubicBezTo>
                    <a:pt x="184" y="125"/>
                    <a:pt x="173" y="121"/>
                    <a:pt x="162" y="121"/>
                  </a:cubicBezTo>
                  <a:moveTo>
                    <a:pt x="589" y="601"/>
                  </a:moveTo>
                  <a:cubicBezTo>
                    <a:pt x="586" y="601"/>
                    <a:pt x="583" y="600"/>
                    <a:pt x="580" y="598"/>
                  </a:cubicBezTo>
                  <a:lnTo>
                    <a:pt x="502" y="520"/>
                  </a:lnTo>
                  <a:cubicBezTo>
                    <a:pt x="497" y="515"/>
                    <a:pt x="497" y="507"/>
                    <a:pt x="502" y="503"/>
                  </a:cubicBezTo>
                  <a:cubicBezTo>
                    <a:pt x="507" y="497"/>
                    <a:pt x="514" y="497"/>
                    <a:pt x="519" y="503"/>
                  </a:cubicBezTo>
                  <a:lnTo>
                    <a:pt x="598" y="581"/>
                  </a:lnTo>
                  <a:cubicBezTo>
                    <a:pt x="603" y="586"/>
                    <a:pt x="603" y="593"/>
                    <a:pt x="598" y="598"/>
                  </a:cubicBezTo>
                  <a:cubicBezTo>
                    <a:pt x="595" y="600"/>
                    <a:pt x="592" y="601"/>
                    <a:pt x="589" y="601"/>
                  </a:cubicBezTo>
                  <a:moveTo>
                    <a:pt x="626" y="693"/>
                  </a:moveTo>
                  <a:cubicBezTo>
                    <a:pt x="609" y="693"/>
                    <a:pt x="592" y="687"/>
                    <a:pt x="579" y="674"/>
                  </a:cubicBezTo>
                  <a:cubicBezTo>
                    <a:pt x="567" y="661"/>
                    <a:pt x="560" y="644"/>
                    <a:pt x="560" y="626"/>
                  </a:cubicBezTo>
                  <a:cubicBezTo>
                    <a:pt x="560" y="608"/>
                    <a:pt x="567" y="591"/>
                    <a:pt x="579" y="579"/>
                  </a:cubicBezTo>
                  <a:cubicBezTo>
                    <a:pt x="605" y="553"/>
                    <a:pt x="647" y="553"/>
                    <a:pt x="674" y="579"/>
                  </a:cubicBezTo>
                  <a:cubicBezTo>
                    <a:pt x="686" y="591"/>
                    <a:pt x="693" y="608"/>
                    <a:pt x="693" y="626"/>
                  </a:cubicBezTo>
                  <a:cubicBezTo>
                    <a:pt x="693" y="644"/>
                    <a:pt x="686" y="661"/>
                    <a:pt x="674" y="674"/>
                  </a:cubicBezTo>
                  <a:cubicBezTo>
                    <a:pt x="661" y="687"/>
                    <a:pt x="644" y="693"/>
                    <a:pt x="626" y="693"/>
                  </a:cubicBezTo>
                  <a:moveTo>
                    <a:pt x="626" y="585"/>
                  </a:moveTo>
                  <a:cubicBezTo>
                    <a:pt x="616" y="585"/>
                    <a:pt x="605" y="589"/>
                    <a:pt x="596" y="597"/>
                  </a:cubicBezTo>
                  <a:cubicBezTo>
                    <a:pt x="588" y="605"/>
                    <a:pt x="584" y="616"/>
                    <a:pt x="584" y="627"/>
                  </a:cubicBezTo>
                  <a:cubicBezTo>
                    <a:pt x="584" y="638"/>
                    <a:pt x="588" y="649"/>
                    <a:pt x="596" y="657"/>
                  </a:cubicBezTo>
                  <a:cubicBezTo>
                    <a:pt x="613" y="673"/>
                    <a:pt x="639" y="673"/>
                    <a:pt x="656" y="657"/>
                  </a:cubicBezTo>
                  <a:cubicBezTo>
                    <a:pt x="664" y="649"/>
                    <a:pt x="668" y="638"/>
                    <a:pt x="668" y="627"/>
                  </a:cubicBezTo>
                  <a:cubicBezTo>
                    <a:pt x="668" y="616"/>
                    <a:pt x="664" y="605"/>
                    <a:pt x="656" y="597"/>
                  </a:cubicBezTo>
                  <a:cubicBezTo>
                    <a:pt x="648" y="588"/>
                    <a:pt x="637" y="585"/>
                    <a:pt x="626" y="585"/>
                  </a:cubicBezTo>
                  <a:moveTo>
                    <a:pt x="200" y="601"/>
                  </a:moveTo>
                  <a:cubicBezTo>
                    <a:pt x="197" y="601"/>
                    <a:pt x="194" y="600"/>
                    <a:pt x="191" y="598"/>
                  </a:cubicBezTo>
                  <a:cubicBezTo>
                    <a:pt x="186" y="593"/>
                    <a:pt x="186" y="585"/>
                    <a:pt x="191" y="580"/>
                  </a:cubicBezTo>
                  <a:lnTo>
                    <a:pt x="269" y="502"/>
                  </a:lnTo>
                  <a:cubicBezTo>
                    <a:pt x="274" y="497"/>
                    <a:pt x="282" y="497"/>
                    <a:pt x="287" y="502"/>
                  </a:cubicBezTo>
                  <a:cubicBezTo>
                    <a:pt x="292" y="507"/>
                    <a:pt x="292" y="514"/>
                    <a:pt x="287" y="519"/>
                  </a:cubicBezTo>
                  <a:lnTo>
                    <a:pt x="209" y="598"/>
                  </a:lnTo>
                  <a:cubicBezTo>
                    <a:pt x="206" y="600"/>
                    <a:pt x="203" y="601"/>
                    <a:pt x="200" y="601"/>
                  </a:cubicBezTo>
                  <a:moveTo>
                    <a:pt x="162" y="693"/>
                  </a:moveTo>
                  <a:cubicBezTo>
                    <a:pt x="145" y="693"/>
                    <a:pt x="128" y="687"/>
                    <a:pt x="115" y="674"/>
                  </a:cubicBezTo>
                  <a:cubicBezTo>
                    <a:pt x="103" y="661"/>
                    <a:pt x="96" y="644"/>
                    <a:pt x="96" y="626"/>
                  </a:cubicBezTo>
                  <a:cubicBezTo>
                    <a:pt x="96" y="608"/>
                    <a:pt x="103" y="591"/>
                    <a:pt x="115" y="579"/>
                  </a:cubicBezTo>
                  <a:cubicBezTo>
                    <a:pt x="141" y="553"/>
                    <a:pt x="184" y="553"/>
                    <a:pt x="210" y="579"/>
                  </a:cubicBezTo>
                  <a:cubicBezTo>
                    <a:pt x="236" y="605"/>
                    <a:pt x="236" y="647"/>
                    <a:pt x="210" y="674"/>
                  </a:cubicBezTo>
                  <a:cubicBezTo>
                    <a:pt x="197" y="687"/>
                    <a:pt x="179" y="693"/>
                    <a:pt x="162" y="693"/>
                  </a:cubicBezTo>
                  <a:moveTo>
                    <a:pt x="162" y="585"/>
                  </a:moveTo>
                  <a:cubicBezTo>
                    <a:pt x="152" y="585"/>
                    <a:pt x="141" y="589"/>
                    <a:pt x="133" y="597"/>
                  </a:cubicBezTo>
                  <a:cubicBezTo>
                    <a:pt x="125" y="605"/>
                    <a:pt x="120" y="616"/>
                    <a:pt x="120" y="627"/>
                  </a:cubicBezTo>
                  <a:cubicBezTo>
                    <a:pt x="120" y="638"/>
                    <a:pt x="125" y="649"/>
                    <a:pt x="133" y="657"/>
                  </a:cubicBezTo>
                  <a:cubicBezTo>
                    <a:pt x="149" y="673"/>
                    <a:pt x="176" y="673"/>
                    <a:pt x="192" y="657"/>
                  </a:cubicBezTo>
                  <a:cubicBezTo>
                    <a:pt x="208" y="641"/>
                    <a:pt x="208" y="614"/>
                    <a:pt x="192" y="598"/>
                  </a:cubicBezTo>
                  <a:cubicBezTo>
                    <a:pt x="184" y="588"/>
                    <a:pt x="173" y="585"/>
                    <a:pt x="162" y="585"/>
                  </a:cubicBezTo>
                  <a:moveTo>
                    <a:pt x="511" y="290"/>
                  </a:moveTo>
                  <a:cubicBezTo>
                    <a:pt x="508" y="290"/>
                    <a:pt x="505" y="289"/>
                    <a:pt x="503" y="286"/>
                  </a:cubicBezTo>
                  <a:cubicBezTo>
                    <a:pt x="498" y="281"/>
                    <a:pt x="498" y="274"/>
                    <a:pt x="503" y="269"/>
                  </a:cubicBezTo>
                  <a:lnTo>
                    <a:pt x="581" y="190"/>
                  </a:lnTo>
                  <a:cubicBezTo>
                    <a:pt x="586" y="185"/>
                    <a:pt x="593" y="185"/>
                    <a:pt x="598" y="190"/>
                  </a:cubicBezTo>
                  <a:cubicBezTo>
                    <a:pt x="603" y="195"/>
                    <a:pt x="603" y="203"/>
                    <a:pt x="598" y="208"/>
                  </a:cubicBezTo>
                  <a:lnTo>
                    <a:pt x="520" y="287"/>
                  </a:lnTo>
                  <a:cubicBezTo>
                    <a:pt x="518" y="289"/>
                    <a:pt x="514" y="290"/>
                    <a:pt x="511" y="290"/>
                  </a:cubicBezTo>
                  <a:moveTo>
                    <a:pt x="626" y="229"/>
                  </a:moveTo>
                  <a:cubicBezTo>
                    <a:pt x="608" y="229"/>
                    <a:pt x="591" y="222"/>
                    <a:pt x="579" y="210"/>
                  </a:cubicBezTo>
                  <a:cubicBezTo>
                    <a:pt x="567" y="197"/>
                    <a:pt x="560" y="181"/>
                    <a:pt x="560" y="162"/>
                  </a:cubicBezTo>
                  <a:cubicBezTo>
                    <a:pt x="560" y="144"/>
                    <a:pt x="567" y="127"/>
                    <a:pt x="579" y="115"/>
                  </a:cubicBezTo>
                  <a:cubicBezTo>
                    <a:pt x="591" y="103"/>
                    <a:pt x="608" y="96"/>
                    <a:pt x="626" y="96"/>
                  </a:cubicBezTo>
                  <a:cubicBezTo>
                    <a:pt x="644" y="96"/>
                    <a:pt x="661" y="103"/>
                    <a:pt x="674" y="115"/>
                  </a:cubicBezTo>
                  <a:cubicBezTo>
                    <a:pt x="686" y="127"/>
                    <a:pt x="693" y="144"/>
                    <a:pt x="693" y="162"/>
                  </a:cubicBezTo>
                  <a:cubicBezTo>
                    <a:pt x="693" y="181"/>
                    <a:pt x="686" y="197"/>
                    <a:pt x="674" y="210"/>
                  </a:cubicBezTo>
                  <a:cubicBezTo>
                    <a:pt x="661" y="222"/>
                    <a:pt x="644" y="229"/>
                    <a:pt x="626" y="229"/>
                  </a:cubicBezTo>
                  <a:moveTo>
                    <a:pt x="626" y="121"/>
                  </a:moveTo>
                  <a:cubicBezTo>
                    <a:pt x="615" y="121"/>
                    <a:pt x="605" y="125"/>
                    <a:pt x="596" y="133"/>
                  </a:cubicBezTo>
                  <a:cubicBezTo>
                    <a:pt x="588" y="141"/>
                    <a:pt x="584" y="152"/>
                    <a:pt x="584" y="163"/>
                  </a:cubicBezTo>
                  <a:cubicBezTo>
                    <a:pt x="584" y="174"/>
                    <a:pt x="588" y="185"/>
                    <a:pt x="596" y="193"/>
                  </a:cubicBezTo>
                  <a:cubicBezTo>
                    <a:pt x="605" y="201"/>
                    <a:pt x="615" y="205"/>
                    <a:pt x="626" y="205"/>
                  </a:cubicBezTo>
                  <a:cubicBezTo>
                    <a:pt x="637" y="205"/>
                    <a:pt x="648" y="201"/>
                    <a:pt x="656" y="193"/>
                  </a:cubicBezTo>
                  <a:cubicBezTo>
                    <a:pt x="664" y="185"/>
                    <a:pt x="669" y="174"/>
                    <a:pt x="669" y="163"/>
                  </a:cubicBezTo>
                  <a:cubicBezTo>
                    <a:pt x="669" y="152"/>
                    <a:pt x="664" y="141"/>
                    <a:pt x="656" y="133"/>
                  </a:cubicBezTo>
                  <a:cubicBezTo>
                    <a:pt x="648" y="125"/>
                    <a:pt x="637" y="121"/>
                    <a:pt x="626" y="121"/>
                  </a:cubicBezTo>
                </a:path>
              </a:pathLst>
            </a:custGeom>
            <a:grpFill/>
            <a:ln cap="flat">
              <a:solidFill>
                <a:schemeClr val="accent1"/>
              </a:solidFill>
              <a:prstDash val="solid"/>
              <a:miter lim="0"/>
            </a:ln>
          </p:spPr>
          <p:txBody>
            <a:bodyPr rtlCol="0"/>
            <a:lstStyle/>
            <a:p>
              <a:pPr algn="ctr"/>
              <a:endParaRPr lang="zh-CN" altLang="en-US"/>
            </a:p>
          </p:txBody>
        </p:sp>
        <p:sp>
          <p:nvSpPr>
            <p:cNvPr id="481" name="path"/>
            <p:cNvSpPr/>
            <p:nvPr/>
          </p:nvSpPr>
          <p:spPr>
            <a:xfrm>
              <a:off x="0" y="0"/>
              <a:ext cx="510921" cy="510921"/>
            </a:xfrm>
            <a:custGeom>
              <a:avLst/>
              <a:gdLst/>
              <a:ahLst/>
              <a:cxnLst/>
              <a:rect l="0" t="0" r="0" b="0"/>
              <a:pathLst>
                <a:path w="804" h="804">
                  <a:moveTo>
                    <a:pt x="402" y="579"/>
                  </a:moveTo>
                  <a:cubicBezTo>
                    <a:pt x="304" y="579"/>
                    <a:pt x="225" y="499"/>
                    <a:pt x="225" y="402"/>
                  </a:cubicBezTo>
                  <a:cubicBezTo>
                    <a:pt x="225" y="304"/>
                    <a:pt x="304" y="225"/>
                    <a:pt x="402" y="225"/>
                  </a:cubicBezTo>
                  <a:cubicBezTo>
                    <a:pt x="499" y="225"/>
                    <a:pt x="579" y="304"/>
                    <a:pt x="579" y="402"/>
                  </a:cubicBezTo>
                  <a:cubicBezTo>
                    <a:pt x="579" y="499"/>
                    <a:pt x="499" y="579"/>
                    <a:pt x="402" y="579"/>
                  </a:cubicBezTo>
                  <a:moveTo>
                    <a:pt x="402" y="249"/>
                  </a:moveTo>
                  <a:cubicBezTo>
                    <a:pt x="318" y="249"/>
                    <a:pt x="249" y="318"/>
                    <a:pt x="249" y="402"/>
                  </a:cubicBezTo>
                  <a:cubicBezTo>
                    <a:pt x="249" y="486"/>
                    <a:pt x="318" y="554"/>
                    <a:pt x="402" y="554"/>
                  </a:cubicBezTo>
                  <a:cubicBezTo>
                    <a:pt x="486" y="554"/>
                    <a:pt x="554" y="486"/>
                    <a:pt x="554" y="402"/>
                  </a:cubicBezTo>
                  <a:cubicBezTo>
                    <a:pt x="554" y="318"/>
                    <a:pt x="486" y="249"/>
                    <a:pt x="402" y="249"/>
                  </a:cubicBezTo>
                  <a:moveTo>
                    <a:pt x="517" y="408"/>
                  </a:moveTo>
                  <a:cubicBezTo>
                    <a:pt x="513" y="408"/>
                    <a:pt x="511" y="406"/>
                    <a:pt x="511" y="402"/>
                  </a:cubicBezTo>
                  <a:cubicBezTo>
                    <a:pt x="511" y="341"/>
                    <a:pt x="461" y="293"/>
                    <a:pt x="402" y="293"/>
                  </a:cubicBezTo>
                  <a:cubicBezTo>
                    <a:pt x="398" y="293"/>
                    <a:pt x="396" y="291"/>
                    <a:pt x="396" y="287"/>
                  </a:cubicBezTo>
                  <a:cubicBezTo>
                    <a:pt x="396" y="283"/>
                    <a:pt x="398" y="281"/>
                    <a:pt x="402" y="281"/>
                  </a:cubicBezTo>
                  <a:cubicBezTo>
                    <a:pt x="469" y="281"/>
                    <a:pt x="523" y="335"/>
                    <a:pt x="523" y="402"/>
                  </a:cubicBezTo>
                  <a:cubicBezTo>
                    <a:pt x="523" y="406"/>
                    <a:pt x="521" y="408"/>
                    <a:pt x="517" y="408"/>
                  </a:cubicBezTo>
                  <a:moveTo>
                    <a:pt x="402" y="249"/>
                  </a:moveTo>
                  <a:cubicBezTo>
                    <a:pt x="395" y="249"/>
                    <a:pt x="389" y="244"/>
                    <a:pt x="389" y="237"/>
                  </a:cubicBezTo>
                  <a:lnTo>
                    <a:pt x="389" y="126"/>
                  </a:lnTo>
                  <a:cubicBezTo>
                    <a:pt x="389" y="120"/>
                    <a:pt x="395" y="114"/>
                    <a:pt x="402" y="114"/>
                  </a:cubicBezTo>
                  <a:cubicBezTo>
                    <a:pt x="409" y="114"/>
                    <a:pt x="414" y="120"/>
                    <a:pt x="414" y="126"/>
                  </a:cubicBezTo>
                  <a:lnTo>
                    <a:pt x="414" y="237"/>
                  </a:lnTo>
                  <a:cubicBezTo>
                    <a:pt x="414" y="244"/>
                    <a:pt x="409" y="249"/>
                    <a:pt x="402" y="249"/>
                  </a:cubicBezTo>
                  <a:moveTo>
                    <a:pt x="402" y="141"/>
                  </a:moveTo>
                  <a:cubicBezTo>
                    <a:pt x="365" y="141"/>
                    <a:pt x="335" y="111"/>
                    <a:pt x="335" y="74"/>
                  </a:cubicBezTo>
                  <a:cubicBezTo>
                    <a:pt x="335" y="37"/>
                    <a:pt x="365" y="7"/>
                    <a:pt x="402" y="7"/>
                  </a:cubicBezTo>
                  <a:cubicBezTo>
                    <a:pt x="438" y="7"/>
                    <a:pt x="468" y="37"/>
                    <a:pt x="468" y="74"/>
                  </a:cubicBezTo>
                  <a:cubicBezTo>
                    <a:pt x="468" y="110"/>
                    <a:pt x="438" y="141"/>
                    <a:pt x="402" y="141"/>
                  </a:cubicBezTo>
                  <a:moveTo>
                    <a:pt x="402" y="32"/>
                  </a:moveTo>
                  <a:cubicBezTo>
                    <a:pt x="379" y="32"/>
                    <a:pt x="360" y="51"/>
                    <a:pt x="360" y="74"/>
                  </a:cubicBezTo>
                  <a:cubicBezTo>
                    <a:pt x="360" y="97"/>
                    <a:pt x="379" y="115"/>
                    <a:pt x="402" y="115"/>
                  </a:cubicBezTo>
                  <a:cubicBezTo>
                    <a:pt x="425" y="115"/>
                    <a:pt x="443" y="97"/>
                    <a:pt x="443" y="74"/>
                  </a:cubicBezTo>
                  <a:cubicBezTo>
                    <a:pt x="443" y="51"/>
                    <a:pt x="425" y="32"/>
                    <a:pt x="402" y="32"/>
                  </a:cubicBezTo>
                  <a:moveTo>
                    <a:pt x="402" y="690"/>
                  </a:moveTo>
                  <a:cubicBezTo>
                    <a:pt x="395" y="690"/>
                    <a:pt x="389" y="684"/>
                    <a:pt x="389" y="677"/>
                  </a:cubicBezTo>
                  <a:lnTo>
                    <a:pt x="389" y="567"/>
                  </a:lnTo>
                  <a:cubicBezTo>
                    <a:pt x="389" y="560"/>
                    <a:pt x="395" y="554"/>
                    <a:pt x="402" y="554"/>
                  </a:cubicBezTo>
                  <a:cubicBezTo>
                    <a:pt x="409" y="554"/>
                    <a:pt x="414" y="560"/>
                    <a:pt x="414" y="567"/>
                  </a:cubicBezTo>
                  <a:lnTo>
                    <a:pt x="414" y="677"/>
                  </a:lnTo>
                  <a:cubicBezTo>
                    <a:pt x="414" y="684"/>
                    <a:pt x="409" y="690"/>
                    <a:pt x="402" y="690"/>
                  </a:cubicBezTo>
                  <a:moveTo>
                    <a:pt x="402" y="797"/>
                  </a:moveTo>
                  <a:cubicBezTo>
                    <a:pt x="365" y="797"/>
                    <a:pt x="335" y="767"/>
                    <a:pt x="335" y="730"/>
                  </a:cubicBezTo>
                  <a:cubicBezTo>
                    <a:pt x="335" y="693"/>
                    <a:pt x="365" y="664"/>
                    <a:pt x="402" y="664"/>
                  </a:cubicBezTo>
                  <a:cubicBezTo>
                    <a:pt x="438" y="664"/>
                    <a:pt x="468" y="693"/>
                    <a:pt x="468" y="730"/>
                  </a:cubicBezTo>
                  <a:cubicBezTo>
                    <a:pt x="468" y="767"/>
                    <a:pt x="438" y="797"/>
                    <a:pt x="402" y="797"/>
                  </a:cubicBezTo>
                  <a:moveTo>
                    <a:pt x="402" y="688"/>
                  </a:moveTo>
                  <a:cubicBezTo>
                    <a:pt x="379" y="688"/>
                    <a:pt x="360" y="706"/>
                    <a:pt x="360" y="729"/>
                  </a:cubicBezTo>
                  <a:cubicBezTo>
                    <a:pt x="360" y="752"/>
                    <a:pt x="379" y="771"/>
                    <a:pt x="402" y="771"/>
                  </a:cubicBezTo>
                  <a:cubicBezTo>
                    <a:pt x="425" y="771"/>
                    <a:pt x="443" y="752"/>
                    <a:pt x="443" y="729"/>
                  </a:cubicBezTo>
                  <a:cubicBezTo>
                    <a:pt x="443" y="706"/>
                    <a:pt x="425" y="688"/>
                    <a:pt x="402" y="688"/>
                  </a:cubicBezTo>
                  <a:moveTo>
                    <a:pt x="237" y="414"/>
                  </a:moveTo>
                  <a:lnTo>
                    <a:pt x="126" y="414"/>
                  </a:lnTo>
                  <a:cubicBezTo>
                    <a:pt x="120" y="414"/>
                    <a:pt x="114" y="409"/>
                    <a:pt x="114" y="402"/>
                  </a:cubicBezTo>
                  <a:cubicBezTo>
                    <a:pt x="114" y="395"/>
                    <a:pt x="120" y="389"/>
                    <a:pt x="126" y="389"/>
                  </a:cubicBezTo>
                  <a:lnTo>
                    <a:pt x="237" y="389"/>
                  </a:lnTo>
                  <a:cubicBezTo>
                    <a:pt x="244" y="389"/>
                    <a:pt x="249" y="395"/>
                    <a:pt x="249" y="402"/>
                  </a:cubicBezTo>
                  <a:cubicBezTo>
                    <a:pt x="249" y="409"/>
                    <a:pt x="244" y="414"/>
                    <a:pt x="237" y="414"/>
                  </a:cubicBezTo>
                  <a:moveTo>
                    <a:pt x="74" y="468"/>
                  </a:moveTo>
                  <a:cubicBezTo>
                    <a:pt x="37" y="468"/>
                    <a:pt x="7" y="438"/>
                    <a:pt x="7" y="402"/>
                  </a:cubicBezTo>
                  <a:cubicBezTo>
                    <a:pt x="7" y="365"/>
                    <a:pt x="37" y="335"/>
                    <a:pt x="74" y="335"/>
                  </a:cubicBezTo>
                  <a:cubicBezTo>
                    <a:pt x="111" y="335"/>
                    <a:pt x="141" y="365"/>
                    <a:pt x="141" y="402"/>
                  </a:cubicBezTo>
                  <a:cubicBezTo>
                    <a:pt x="141" y="438"/>
                    <a:pt x="111" y="468"/>
                    <a:pt x="74" y="468"/>
                  </a:cubicBezTo>
                  <a:moveTo>
                    <a:pt x="74" y="360"/>
                  </a:moveTo>
                  <a:cubicBezTo>
                    <a:pt x="57" y="360"/>
                    <a:pt x="42" y="370"/>
                    <a:pt x="35" y="386"/>
                  </a:cubicBezTo>
                  <a:cubicBezTo>
                    <a:pt x="29" y="401"/>
                    <a:pt x="32" y="419"/>
                    <a:pt x="44" y="431"/>
                  </a:cubicBezTo>
                  <a:cubicBezTo>
                    <a:pt x="56" y="443"/>
                    <a:pt x="74" y="447"/>
                    <a:pt x="89" y="440"/>
                  </a:cubicBezTo>
                  <a:cubicBezTo>
                    <a:pt x="105" y="434"/>
                    <a:pt x="115" y="419"/>
                    <a:pt x="115" y="402"/>
                  </a:cubicBezTo>
                  <a:cubicBezTo>
                    <a:pt x="116" y="379"/>
                    <a:pt x="97" y="360"/>
                    <a:pt x="74" y="360"/>
                  </a:cubicBezTo>
                  <a:moveTo>
                    <a:pt x="677" y="414"/>
                  </a:moveTo>
                  <a:lnTo>
                    <a:pt x="567" y="414"/>
                  </a:lnTo>
                  <a:cubicBezTo>
                    <a:pt x="560" y="414"/>
                    <a:pt x="554" y="409"/>
                    <a:pt x="554" y="402"/>
                  </a:cubicBezTo>
                  <a:cubicBezTo>
                    <a:pt x="554" y="395"/>
                    <a:pt x="560" y="389"/>
                    <a:pt x="567" y="389"/>
                  </a:cubicBezTo>
                  <a:lnTo>
                    <a:pt x="677" y="389"/>
                  </a:lnTo>
                  <a:cubicBezTo>
                    <a:pt x="684" y="389"/>
                    <a:pt x="690" y="395"/>
                    <a:pt x="690" y="402"/>
                  </a:cubicBezTo>
                  <a:cubicBezTo>
                    <a:pt x="690" y="409"/>
                    <a:pt x="684" y="414"/>
                    <a:pt x="677" y="414"/>
                  </a:cubicBezTo>
                  <a:moveTo>
                    <a:pt x="730" y="468"/>
                  </a:moveTo>
                  <a:cubicBezTo>
                    <a:pt x="693" y="468"/>
                    <a:pt x="664" y="438"/>
                    <a:pt x="664" y="402"/>
                  </a:cubicBezTo>
                  <a:cubicBezTo>
                    <a:pt x="664" y="365"/>
                    <a:pt x="693" y="335"/>
                    <a:pt x="730" y="335"/>
                  </a:cubicBezTo>
                  <a:cubicBezTo>
                    <a:pt x="767" y="335"/>
                    <a:pt x="797" y="365"/>
                    <a:pt x="797" y="402"/>
                  </a:cubicBezTo>
                  <a:cubicBezTo>
                    <a:pt x="797" y="438"/>
                    <a:pt x="767" y="468"/>
                    <a:pt x="730" y="468"/>
                  </a:cubicBezTo>
                  <a:moveTo>
                    <a:pt x="730" y="360"/>
                  </a:moveTo>
                  <a:cubicBezTo>
                    <a:pt x="707" y="360"/>
                    <a:pt x="688" y="379"/>
                    <a:pt x="688" y="402"/>
                  </a:cubicBezTo>
                  <a:cubicBezTo>
                    <a:pt x="688" y="425"/>
                    <a:pt x="707" y="443"/>
                    <a:pt x="730" y="443"/>
                  </a:cubicBezTo>
                  <a:cubicBezTo>
                    <a:pt x="753" y="443"/>
                    <a:pt x="772" y="425"/>
                    <a:pt x="772" y="402"/>
                  </a:cubicBezTo>
                  <a:cubicBezTo>
                    <a:pt x="772" y="379"/>
                    <a:pt x="753" y="360"/>
                    <a:pt x="730" y="360"/>
                  </a:cubicBezTo>
                  <a:moveTo>
                    <a:pt x="285" y="297"/>
                  </a:moveTo>
                  <a:cubicBezTo>
                    <a:pt x="282" y="297"/>
                    <a:pt x="279" y="296"/>
                    <a:pt x="276" y="294"/>
                  </a:cubicBezTo>
                  <a:lnTo>
                    <a:pt x="198" y="216"/>
                  </a:lnTo>
                  <a:cubicBezTo>
                    <a:pt x="194" y="211"/>
                    <a:pt x="194" y="203"/>
                    <a:pt x="198" y="198"/>
                  </a:cubicBezTo>
                  <a:cubicBezTo>
                    <a:pt x="203" y="194"/>
                    <a:pt x="211" y="194"/>
                    <a:pt x="216" y="198"/>
                  </a:cubicBezTo>
                  <a:lnTo>
                    <a:pt x="294" y="277"/>
                  </a:lnTo>
                  <a:cubicBezTo>
                    <a:pt x="299" y="282"/>
                    <a:pt x="299" y="289"/>
                    <a:pt x="294" y="294"/>
                  </a:cubicBezTo>
                  <a:cubicBezTo>
                    <a:pt x="292" y="297"/>
                    <a:pt x="289" y="297"/>
                    <a:pt x="285" y="297"/>
                  </a:cubicBezTo>
                  <a:moveTo>
                    <a:pt x="170" y="236"/>
                  </a:moveTo>
                  <a:cubicBezTo>
                    <a:pt x="152" y="236"/>
                    <a:pt x="136" y="230"/>
                    <a:pt x="123" y="217"/>
                  </a:cubicBezTo>
                  <a:cubicBezTo>
                    <a:pt x="110" y="205"/>
                    <a:pt x="103" y="188"/>
                    <a:pt x="103" y="170"/>
                  </a:cubicBezTo>
                  <a:cubicBezTo>
                    <a:pt x="103" y="152"/>
                    <a:pt x="110" y="135"/>
                    <a:pt x="123" y="123"/>
                  </a:cubicBezTo>
                  <a:cubicBezTo>
                    <a:pt x="135" y="110"/>
                    <a:pt x="152" y="103"/>
                    <a:pt x="170" y="103"/>
                  </a:cubicBezTo>
                  <a:cubicBezTo>
                    <a:pt x="188" y="103"/>
                    <a:pt x="205" y="110"/>
                    <a:pt x="217" y="123"/>
                  </a:cubicBezTo>
                  <a:cubicBezTo>
                    <a:pt x="230" y="135"/>
                    <a:pt x="236" y="152"/>
                    <a:pt x="236" y="170"/>
                  </a:cubicBezTo>
                  <a:cubicBezTo>
                    <a:pt x="236" y="188"/>
                    <a:pt x="230" y="205"/>
                    <a:pt x="217" y="217"/>
                  </a:cubicBezTo>
                  <a:cubicBezTo>
                    <a:pt x="204" y="230"/>
                    <a:pt x="187" y="236"/>
                    <a:pt x="170" y="236"/>
                  </a:cubicBezTo>
                  <a:moveTo>
                    <a:pt x="170" y="128"/>
                  </a:moveTo>
                  <a:cubicBezTo>
                    <a:pt x="159" y="128"/>
                    <a:pt x="148" y="133"/>
                    <a:pt x="140" y="141"/>
                  </a:cubicBezTo>
                  <a:cubicBezTo>
                    <a:pt x="132" y="149"/>
                    <a:pt x="128" y="159"/>
                    <a:pt x="128" y="171"/>
                  </a:cubicBezTo>
                  <a:cubicBezTo>
                    <a:pt x="128" y="182"/>
                    <a:pt x="132" y="192"/>
                    <a:pt x="140" y="200"/>
                  </a:cubicBezTo>
                  <a:cubicBezTo>
                    <a:pt x="156" y="217"/>
                    <a:pt x="183" y="217"/>
                    <a:pt x="199" y="200"/>
                  </a:cubicBezTo>
                  <a:cubicBezTo>
                    <a:pt x="207" y="192"/>
                    <a:pt x="212" y="182"/>
                    <a:pt x="212" y="171"/>
                  </a:cubicBezTo>
                  <a:cubicBezTo>
                    <a:pt x="212" y="159"/>
                    <a:pt x="207" y="149"/>
                    <a:pt x="199" y="141"/>
                  </a:cubicBezTo>
                  <a:cubicBezTo>
                    <a:pt x="192" y="132"/>
                    <a:pt x="180" y="128"/>
                    <a:pt x="170" y="128"/>
                  </a:cubicBezTo>
                  <a:moveTo>
                    <a:pt x="596" y="609"/>
                  </a:moveTo>
                  <a:cubicBezTo>
                    <a:pt x="593" y="609"/>
                    <a:pt x="590" y="608"/>
                    <a:pt x="588" y="605"/>
                  </a:cubicBezTo>
                  <a:lnTo>
                    <a:pt x="509" y="527"/>
                  </a:lnTo>
                  <a:cubicBezTo>
                    <a:pt x="504" y="522"/>
                    <a:pt x="504" y="515"/>
                    <a:pt x="509" y="510"/>
                  </a:cubicBezTo>
                  <a:cubicBezTo>
                    <a:pt x="514" y="505"/>
                    <a:pt x="522" y="505"/>
                    <a:pt x="527" y="510"/>
                  </a:cubicBezTo>
                  <a:lnTo>
                    <a:pt x="605" y="588"/>
                  </a:lnTo>
                  <a:cubicBezTo>
                    <a:pt x="610" y="593"/>
                    <a:pt x="610" y="601"/>
                    <a:pt x="605" y="606"/>
                  </a:cubicBezTo>
                  <a:cubicBezTo>
                    <a:pt x="603" y="608"/>
                    <a:pt x="600" y="609"/>
                    <a:pt x="596" y="609"/>
                  </a:cubicBezTo>
                  <a:moveTo>
                    <a:pt x="634" y="700"/>
                  </a:moveTo>
                  <a:cubicBezTo>
                    <a:pt x="616" y="700"/>
                    <a:pt x="600" y="694"/>
                    <a:pt x="586" y="681"/>
                  </a:cubicBezTo>
                  <a:cubicBezTo>
                    <a:pt x="574" y="669"/>
                    <a:pt x="567" y="652"/>
                    <a:pt x="567" y="634"/>
                  </a:cubicBezTo>
                  <a:cubicBezTo>
                    <a:pt x="567" y="616"/>
                    <a:pt x="574" y="599"/>
                    <a:pt x="586" y="586"/>
                  </a:cubicBezTo>
                  <a:cubicBezTo>
                    <a:pt x="613" y="560"/>
                    <a:pt x="655" y="560"/>
                    <a:pt x="681" y="586"/>
                  </a:cubicBezTo>
                  <a:cubicBezTo>
                    <a:pt x="693" y="599"/>
                    <a:pt x="700" y="616"/>
                    <a:pt x="700" y="634"/>
                  </a:cubicBezTo>
                  <a:cubicBezTo>
                    <a:pt x="700" y="652"/>
                    <a:pt x="693" y="669"/>
                    <a:pt x="681" y="681"/>
                  </a:cubicBezTo>
                  <a:cubicBezTo>
                    <a:pt x="668" y="694"/>
                    <a:pt x="651" y="700"/>
                    <a:pt x="634" y="700"/>
                  </a:cubicBezTo>
                  <a:moveTo>
                    <a:pt x="634" y="592"/>
                  </a:moveTo>
                  <a:cubicBezTo>
                    <a:pt x="623" y="592"/>
                    <a:pt x="612" y="596"/>
                    <a:pt x="604" y="604"/>
                  </a:cubicBezTo>
                  <a:cubicBezTo>
                    <a:pt x="596" y="613"/>
                    <a:pt x="591" y="623"/>
                    <a:pt x="591" y="634"/>
                  </a:cubicBezTo>
                  <a:cubicBezTo>
                    <a:pt x="591" y="646"/>
                    <a:pt x="596" y="656"/>
                    <a:pt x="604" y="664"/>
                  </a:cubicBezTo>
                  <a:cubicBezTo>
                    <a:pt x="620" y="680"/>
                    <a:pt x="647" y="680"/>
                    <a:pt x="663" y="664"/>
                  </a:cubicBezTo>
                  <a:cubicBezTo>
                    <a:pt x="671" y="656"/>
                    <a:pt x="675" y="646"/>
                    <a:pt x="675" y="634"/>
                  </a:cubicBezTo>
                  <a:cubicBezTo>
                    <a:pt x="675" y="623"/>
                    <a:pt x="671" y="613"/>
                    <a:pt x="663" y="604"/>
                  </a:cubicBezTo>
                  <a:cubicBezTo>
                    <a:pt x="655" y="596"/>
                    <a:pt x="644" y="592"/>
                    <a:pt x="634" y="592"/>
                  </a:cubicBezTo>
                  <a:moveTo>
                    <a:pt x="207" y="609"/>
                  </a:moveTo>
                  <a:cubicBezTo>
                    <a:pt x="204" y="609"/>
                    <a:pt x="201" y="608"/>
                    <a:pt x="198" y="605"/>
                  </a:cubicBezTo>
                  <a:cubicBezTo>
                    <a:pt x="194" y="600"/>
                    <a:pt x="194" y="593"/>
                    <a:pt x="198" y="588"/>
                  </a:cubicBezTo>
                  <a:lnTo>
                    <a:pt x="277" y="509"/>
                  </a:lnTo>
                  <a:cubicBezTo>
                    <a:pt x="282" y="504"/>
                    <a:pt x="289" y="504"/>
                    <a:pt x="294" y="509"/>
                  </a:cubicBezTo>
                  <a:cubicBezTo>
                    <a:pt x="299" y="514"/>
                    <a:pt x="299" y="522"/>
                    <a:pt x="294" y="527"/>
                  </a:cubicBezTo>
                  <a:lnTo>
                    <a:pt x="216" y="605"/>
                  </a:lnTo>
                  <a:cubicBezTo>
                    <a:pt x="213" y="608"/>
                    <a:pt x="210" y="609"/>
                    <a:pt x="207" y="609"/>
                  </a:cubicBezTo>
                  <a:moveTo>
                    <a:pt x="170" y="700"/>
                  </a:moveTo>
                  <a:cubicBezTo>
                    <a:pt x="152" y="700"/>
                    <a:pt x="136" y="694"/>
                    <a:pt x="123" y="681"/>
                  </a:cubicBezTo>
                  <a:cubicBezTo>
                    <a:pt x="110" y="669"/>
                    <a:pt x="103" y="652"/>
                    <a:pt x="103" y="634"/>
                  </a:cubicBezTo>
                  <a:cubicBezTo>
                    <a:pt x="103" y="616"/>
                    <a:pt x="110" y="599"/>
                    <a:pt x="123" y="586"/>
                  </a:cubicBezTo>
                  <a:cubicBezTo>
                    <a:pt x="149" y="560"/>
                    <a:pt x="191" y="560"/>
                    <a:pt x="217" y="586"/>
                  </a:cubicBezTo>
                  <a:cubicBezTo>
                    <a:pt x="243" y="613"/>
                    <a:pt x="243" y="655"/>
                    <a:pt x="217" y="681"/>
                  </a:cubicBezTo>
                  <a:cubicBezTo>
                    <a:pt x="204" y="694"/>
                    <a:pt x="187" y="700"/>
                    <a:pt x="170" y="700"/>
                  </a:cubicBezTo>
                  <a:moveTo>
                    <a:pt x="170" y="592"/>
                  </a:moveTo>
                  <a:cubicBezTo>
                    <a:pt x="159" y="592"/>
                    <a:pt x="148" y="596"/>
                    <a:pt x="140" y="604"/>
                  </a:cubicBezTo>
                  <a:cubicBezTo>
                    <a:pt x="132" y="613"/>
                    <a:pt x="128" y="623"/>
                    <a:pt x="128" y="634"/>
                  </a:cubicBezTo>
                  <a:cubicBezTo>
                    <a:pt x="128" y="646"/>
                    <a:pt x="132" y="656"/>
                    <a:pt x="140" y="664"/>
                  </a:cubicBezTo>
                  <a:cubicBezTo>
                    <a:pt x="156" y="680"/>
                    <a:pt x="183" y="680"/>
                    <a:pt x="199" y="664"/>
                  </a:cubicBezTo>
                  <a:cubicBezTo>
                    <a:pt x="215" y="648"/>
                    <a:pt x="215" y="621"/>
                    <a:pt x="199" y="605"/>
                  </a:cubicBezTo>
                  <a:cubicBezTo>
                    <a:pt x="192" y="596"/>
                    <a:pt x="180" y="592"/>
                    <a:pt x="170" y="592"/>
                  </a:cubicBezTo>
                  <a:moveTo>
                    <a:pt x="519" y="297"/>
                  </a:moveTo>
                  <a:cubicBezTo>
                    <a:pt x="516" y="297"/>
                    <a:pt x="512" y="296"/>
                    <a:pt x="510" y="294"/>
                  </a:cubicBezTo>
                  <a:cubicBezTo>
                    <a:pt x="505" y="289"/>
                    <a:pt x="505" y="281"/>
                    <a:pt x="510" y="276"/>
                  </a:cubicBezTo>
                  <a:lnTo>
                    <a:pt x="588" y="198"/>
                  </a:lnTo>
                  <a:cubicBezTo>
                    <a:pt x="593" y="193"/>
                    <a:pt x="601" y="193"/>
                    <a:pt x="606" y="198"/>
                  </a:cubicBezTo>
                  <a:cubicBezTo>
                    <a:pt x="611" y="203"/>
                    <a:pt x="611" y="210"/>
                    <a:pt x="606" y="215"/>
                  </a:cubicBezTo>
                  <a:lnTo>
                    <a:pt x="527" y="294"/>
                  </a:lnTo>
                  <a:cubicBezTo>
                    <a:pt x="525" y="297"/>
                    <a:pt x="522" y="297"/>
                    <a:pt x="519" y="297"/>
                  </a:cubicBezTo>
                  <a:moveTo>
                    <a:pt x="634" y="236"/>
                  </a:moveTo>
                  <a:cubicBezTo>
                    <a:pt x="616" y="236"/>
                    <a:pt x="599" y="230"/>
                    <a:pt x="586" y="217"/>
                  </a:cubicBezTo>
                  <a:cubicBezTo>
                    <a:pt x="574" y="205"/>
                    <a:pt x="567" y="188"/>
                    <a:pt x="567" y="170"/>
                  </a:cubicBezTo>
                  <a:cubicBezTo>
                    <a:pt x="567" y="152"/>
                    <a:pt x="574" y="135"/>
                    <a:pt x="586" y="123"/>
                  </a:cubicBezTo>
                  <a:cubicBezTo>
                    <a:pt x="599" y="110"/>
                    <a:pt x="616" y="103"/>
                    <a:pt x="634" y="103"/>
                  </a:cubicBezTo>
                  <a:cubicBezTo>
                    <a:pt x="652" y="103"/>
                    <a:pt x="669" y="110"/>
                    <a:pt x="681" y="123"/>
                  </a:cubicBezTo>
                  <a:cubicBezTo>
                    <a:pt x="693" y="135"/>
                    <a:pt x="700" y="152"/>
                    <a:pt x="700" y="170"/>
                  </a:cubicBezTo>
                  <a:cubicBezTo>
                    <a:pt x="700" y="188"/>
                    <a:pt x="693" y="205"/>
                    <a:pt x="681" y="217"/>
                  </a:cubicBezTo>
                  <a:cubicBezTo>
                    <a:pt x="669" y="230"/>
                    <a:pt x="652" y="236"/>
                    <a:pt x="634" y="236"/>
                  </a:cubicBezTo>
                  <a:moveTo>
                    <a:pt x="634" y="128"/>
                  </a:moveTo>
                  <a:cubicBezTo>
                    <a:pt x="623" y="128"/>
                    <a:pt x="612" y="133"/>
                    <a:pt x="604" y="141"/>
                  </a:cubicBezTo>
                  <a:cubicBezTo>
                    <a:pt x="596" y="149"/>
                    <a:pt x="591" y="159"/>
                    <a:pt x="591" y="171"/>
                  </a:cubicBezTo>
                  <a:cubicBezTo>
                    <a:pt x="591" y="182"/>
                    <a:pt x="596" y="192"/>
                    <a:pt x="604" y="200"/>
                  </a:cubicBezTo>
                  <a:cubicBezTo>
                    <a:pt x="612" y="208"/>
                    <a:pt x="623" y="213"/>
                    <a:pt x="634" y="213"/>
                  </a:cubicBezTo>
                  <a:cubicBezTo>
                    <a:pt x="645" y="213"/>
                    <a:pt x="655" y="208"/>
                    <a:pt x="664" y="200"/>
                  </a:cubicBezTo>
                  <a:cubicBezTo>
                    <a:pt x="672" y="192"/>
                    <a:pt x="676" y="182"/>
                    <a:pt x="676" y="171"/>
                  </a:cubicBezTo>
                  <a:cubicBezTo>
                    <a:pt x="676" y="159"/>
                    <a:pt x="672" y="149"/>
                    <a:pt x="664" y="141"/>
                  </a:cubicBezTo>
                  <a:cubicBezTo>
                    <a:pt x="655" y="133"/>
                    <a:pt x="645" y="128"/>
                    <a:pt x="634" y="128"/>
                  </a:cubicBezTo>
                </a:path>
              </a:pathLst>
            </a:custGeom>
            <a:grpFill/>
            <a:ln w="9525" cap="flat">
              <a:solidFill>
                <a:schemeClr val="accent1">
                  <a:alpha val="100000"/>
                </a:schemeClr>
              </a:solidFill>
              <a:prstDash val="solid"/>
              <a:round/>
            </a:ln>
          </p:spPr>
          <p:txBody>
            <a:bodyPr rtlCol="0"/>
            <a:lstStyle/>
            <a:p>
              <a:pPr algn="ctr"/>
              <a:endParaRPr lang="zh-CN" altLang="en-US"/>
            </a:p>
          </p:txBody>
        </p:sp>
      </p:grpSp>
      <p:grpSp>
        <p:nvGrpSpPr>
          <p:cNvPr id="90" name="group 90"/>
          <p:cNvGrpSpPr/>
          <p:nvPr/>
        </p:nvGrpSpPr>
        <p:grpSpPr>
          <a:xfrm rot="21600000">
            <a:off x="3564445" y="4719637"/>
            <a:ext cx="489584" cy="510920"/>
            <a:chOff x="0" y="0"/>
            <a:chExt cx="489584" cy="510920"/>
          </a:xfrm>
          <a:solidFill>
            <a:schemeClr val="accent1"/>
          </a:solidFill>
        </p:grpSpPr>
        <p:sp>
          <p:nvSpPr>
            <p:cNvPr id="482" name="path"/>
            <p:cNvSpPr/>
            <p:nvPr/>
          </p:nvSpPr>
          <p:spPr>
            <a:xfrm>
              <a:off x="4762" y="4762"/>
              <a:ext cx="480059" cy="501395"/>
            </a:xfrm>
            <a:custGeom>
              <a:avLst/>
              <a:gdLst/>
              <a:ahLst/>
              <a:cxnLst/>
              <a:rect l="0" t="0" r="0" b="0"/>
              <a:pathLst>
                <a:path w="755" h="789">
                  <a:moveTo>
                    <a:pt x="630" y="789"/>
                  </a:moveTo>
                  <a:lnTo>
                    <a:pt x="630" y="442"/>
                  </a:lnTo>
                  <a:cubicBezTo>
                    <a:pt x="630" y="393"/>
                    <a:pt x="592" y="355"/>
                    <a:pt x="545" y="355"/>
                  </a:cubicBezTo>
                  <a:lnTo>
                    <a:pt x="210" y="355"/>
                  </a:lnTo>
                  <a:cubicBezTo>
                    <a:pt x="163" y="355"/>
                    <a:pt x="125" y="393"/>
                    <a:pt x="125" y="442"/>
                  </a:cubicBezTo>
                  <a:lnTo>
                    <a:pt x="125" y="789"/>
                  </a:lnTo>
                  <a:lnTo>
                    <a:pt x="0" y="789"/>
                  </a:lnTo>
                  <a:lnTo>
                    <a:pt x="0" y="224"/>
                  </a:lnTo>
                  <a:lnTo>
                    <a:pt x="377" y="0"/>
                  </a:lnTo>
                  <a:lnTo>
                    <a:pt x="755" y="224"/>
                  </a:lnTo>
                  <a:lnTo>
                    <a:pt x="755" y="789"/>
                  </a:lnTo>
                  <a:lnTo>
                    <a:pt x="630" y="789"/>
                  </a:lnTo>
                  <a:close/>
                  <a:moveTo>
                    <a:pt x="545" y="528"/>
                  </a:moveTo>
                  <a:lnTo>
                    <a:pt x="210" y="528"/>
                  </a:lnTo>
                  <a:lnTo>
                    <a:pt x="210" y="442"/>
                  </a:lnTo>
                  <a:lnTo>
                    <a:pt x="545" y="442"/>
                  </a:lnTo>
                  <a:lnTo>
                    <a:pt x="545" y="528"/>
                  </a:lnTo>
                  <a:close/>
                  <a:moveTo>
                    <a:pt x="545" y="659"/>
                  </a:moveTo>
                  <a:lnTo>
                    <a:pt x="210" y="659"/>
                  </a:lnTo>
                  <a:lnTo>
                    <a:pt x="210" y="572"/>
                  </a:lnTo>
                  <a:lnTo>
                    <a:pt x="545" y="572"/>
                  </a:lnTo>
                  <a:lnTo>
                    <a:pt x="545" y="659"/>
                  </a:lnTo>
                  <a:close/>
                  <a:moveTo>
                    <a:pt x="545" y="789"/>
                  </a:moveTo>
                  <a:lnTo>
                    <a:pt x="210" y="789"/>
                  </a:lnTo>
                  <a:lnTo>
                    <a:pt x="210" y="702"/>
                  </a:lnTo>
                  <a:lnTo>
                    <a:pt x="545" y="702"/>
                  </a:lnTo>
                  <a:lnTo>
                    <a:pt x="545" y="789"/>
                  </a:lnTo>
                  <a:close/>
                </a:path>
              </a:pathLst>
            </a:custGeom>
            <a:grpFill/>
            <a:ln cap="flat">
              <a:solidFill>
                <a:schemeClr val="accent1"/>
              </a:solidFill>
              <a:prstDash val="solid"/>
              <a:miter lim="0"/>
            </a:ln>
          </p:spPr>
          <p:txBody>
            <a:bodyPr rtlCol="0"/>
            <a:lstStyle/>
            <a:p>
              <a:pPr algn="ctr"/>
              <a:endParaRPr lang="zh-CN" altLang="en-US"/>
            </a:p>
          </p:txBody>
        </p:sp>
        <p:sp>
          <p:nvSpPr>
            <p:cNvPr id="483" name="path"/>
            <p:cNvSpPr/>
            <p:nvPr/>
          </p:nvSpPr>
          <p:spPr>
            <a:xfrm>
              <a:off x="0" y="0"/>
              <a:ext cx="489584" cy="510920"/>
            </a:xfrm>
            <a:custGeom>
              <a:avLst/>
              <a:gdLst/>
              <a:ahLst/>
              <a:cxnLst/>
              <a:rect l="0" t="0" r="0" b="0"/>
              <a:pathLst>
                <a:path w="770" h="804">
                  <a:moveTo>
                    <a:pt x="637" y="797"/>
                  </a:moveTo>
                  <a:lnTo>
                    <a:pt x="637" y="449"/>
                  </a:lnTo>
                  <a:cubicBezTo>
                    <a:pt x="637" y="401"/>
                    <a:pt x="599" y="362"/>
                    <a:pt x="553" y="362"/>
                  </a:cubicBezTo>
                  <a:lnTo>
                    <a:pt x="217" y="362"/>
                  </a:lnTo>
                  <a:cubicBezTo>
                    <a:pt x="171" y="362"/>
                    <a:pt x="133" y="401"/>
                    <a:pt x="133" y="449"/>
                  </a:cubicBezTo>
                  <a:lnTo>
                    <a:pt x="133" y="797"/>
                  </a:lnTo>
                  <a:lnTo>
                    <a:pt x="7" y="797"/>
                  </a:lnTo>
                  <a:lnTo>
                    <a:pt x="7" y="232"/>
                  </a:lnTo>
                  <a:lnTo>
                    <a:pt x="385" y="7"/>
                  </a:lnTo>
                  <a:lnTo>
                    <a:pt x="763" y="232"/>
                  </a:lnTo>
                  <a:lnTo>
                    <a:pt x="763" y="797"/>
                  </a:lnTo>
                  <a:lnTo>
                    <a:pt x="637" y="797"/>
                  </a:lnTo>
                  <a:close/>
                  <a:moveTo>
                    <a:pt x="553" y="536"/>
                  </a:moveTo>
                  <a:lnTo>
                    <a:pt x="217" y="536"/>
                  </a:lnTo>
                  <a:lnTo>
                    <a:pt x="217" y="449"/>
                  </a:lnTo>
                  <a:lnTo>
                    <a:pt x="553" y="449"/>
                  </a:lnTo>
                  <a:lnTo>
                    <a:pt x="553" y="536"/>
                  </a:lnTo>
                  <a:close/>
                  <a:moveTo>
                    <a:pt x="553" y="666"/>
                  </a:moveTo>
                  <a:lnTo>
                    <a:pt x="217" y="666"/>
                  </a:lnTo>
                  <a:lnTo>
                    <a:pt x="217" y="579"/>
                  </a:lnTo>
                  <a:lnTo>
                    <a:pt x="553" y="579"/>
                  </a:lnTo>
                  <a:lnTo>
                    <a:pt x="553" y="666"/>
                  </a:lnTo>
                  <a:close/>
                  <a:moveTo>
                    <a:pt x="553" y="797"/>
                  </a:moveTo>
                  <a:lnTo>
                    <a:pt x="217" y="797"/>
                  </a:lnTo>
                  <a:lnTo>
                    <a:pt x="217" y="710"/>
                  </a:lnTo>
                  <a:lnTo>
                    <a:pt x="553" y="710"/>
                  </a:lnTo>
                  <a:lnTo>
                    <a:pt x="553" y="797"/>
                  </a:lnTo>
                  <a:close/>
                </a:path>
              </a:pathLst>
            </a:custGeom>
            <a:grpFill/>
            <a:ln w="9525" cap="flat">
              <a:solidFill>
                <a:schemeClr val="accent1">
                  <a:alpha val="100000"/>
                </a:schemeClr>
              </a:solidFill>
              <a:prstDash val="solid"/>
              <a:round/>
            </a:ln>
          </p:spPr>
          <p:txBody>
            <a:bodyPr rtlCol="0"/>
            <a:lstStyle/>
            <a:p>
              <a:pPr algn="ctr"/>
              <a:endParaRPr lang="zh-CN" altLang="en-US"/>
            </a:p>
          </p:txBody>
        </p:sp>
      </p:grpSp>
      <p:sp>
        <p:nvSpPr>
          <p:cNvPr id="484" name="path"/>
          <p:cNvSpPr/>
          <p:nvPr/>
        </p:nvSpPr>
        <p:spPr>
          <a:xfrm>
            <a:off x="3956179" y="3006725"/>
            <a:ext cx="639917" cy="387932"/>
          </a:xfrm>
          <a:custGeom>
            <a:avLst/>
            <a:gdLst/>
            <a:ahLst/>
            <a:cxnLst/>
            <a:rect l="0" t="0" r="0" b="0"/>
            <a:pathLst>
              <a:path w="1007" h="610">
                <a:moveTo>
                  <a:pt x="872" y="1"/>
                </a:moveTo>
                <a:lnTo>
                  <a:pt x="919" y="1"/>
                </a:lnTo>
                <a:lnTo>
                  <a:pt x="963" y="11"/>
                </a:lnTo>
                <a:lnTo>
                  <a:pt x="1007" y="30"/>
                </a:lnTo>
                <a:moveTo>
                  <a:pt x="1" y="610"/>
                </a:moveTo>
                <a:lnTo>
                  <a:pt x="5" y="563"/>
                </a:lnTo>
                <a:lnTo>
                  <a:pt x="18" y="520"/>
                </a:lnTo>
                <a:lnTo>
                  <a:pt x="43" y="480"/>
                </a:lnTo>
                <a:lnTo>
                  <a:pt x="74" y="447"/>
                </a:lnTo>
                <a:lnTo>
                  <a:pt x="112" y="418"/>
                </a:lnTo>
                <a:moveTo>
                  <a:pt x="785" y="30"/>
                </a:moveTo>
                <a:lnTo>
                  <a:pt x="827" y="11"/>
                </a:lnTo>
                <a:lnTo>
                  <a:pt x="872" y="1"/>
                </a:lnTo>
                <a:close/>
              </a:path>
            </a:pathLst>
          </a:custGeom>
          <a:noFill/>
          <a:ln w="1778" cap="flat">
            <a:solidFill>
              <a:srgbClr val="BFBFBF">
                <a:alpha val="100000"/>
              </a:srgbClr>
            </a:solidFill>
            <a:prstDash val="solid"/>
            <a:round/>
          </a:ln>
        </p:spPr>
        <p:txBody>
          <a:bodyPr rtlCol="0"/>
          <a:lstStyle/>
          <a:p>
            <a:pPr algn="ctr"/>
            <a:endParaRPr lang="zh-CN" altLang="en-US"/>
          </a:p>
        </p:txBody>
      </p:sp>
      <p:sp>
        <p:nvSpPr>
          <p:cNvPr id="485"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486" name="path"/>
          <p:cNvSpPr/>
          <p:nvPr/>
        </p:nvSpPr>
        <p:spPr>
          <a:xfrm>
            <a:off x="5428677" y="3696327"/>
            <a:ext cx="429515" cy="249442"/>
          </a:xfrm>
          <a:custGeom>
            <a:avLst/>
            <a:gdLst/>
            <a:ahLst/>
            <a:cxnLst/>
            <a:rect l="0" t="0" r="0" b="0"/>
            <a:pathLst>
              <a:path w="676" h="392">
                <a:moveTo>
                  <a:pt x="675" y="391"/>
                </a:moveTo>
                <a:lnTo>
                  <a:pt x="0"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87" name="path"/>
          <p:cNvSpPr/>
          <p:nvPr/>
        </p:nvSpPr>
        <p:spPr>
          <a:xfrm>
            <a:off x="5997003" y="3696327"/>
            <a:ext cx="429514" cy="249442"/>
          </a:xfrm>
          <a:custGeom>
            <a:avLst/>
            <a:gdLst/>
            <a:ahLst/>
            <a:cxnLst/>
            <a:rect l="0" t="0" r="0" b="0"/>
            <a:pathLst>
              <a:path w="676" h="392">
                <a:moveTo>
                  <a:pt x="675" y="1"/>
                </a:moveTo>
                <a:lnTo>
                  <a:pt x="0" y="39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88" name="path"/>
          <p:cNvSpPr/>
          <p:nvPr/>
        </p:nvSpPr>
        <p:spPr>
          <a:xfrm>
            <a:off x="6787896" y="5082540"/>
            <a:ext cx="449579" cy="237744"/>
          </a:xfrm>
          <a:custGeom>
            <a:avLst/>
            <a:gdLst/>
            <a:ahLst/>
            <a:cxnLst/>
            <a:rect l="0" t="0" r="0" b="0"/>
            <a:pathLst>
              <a:path w="707" h="374">
                <a:moveTo>
                  <a:pt x="538" y="0"/>
                </a:moveTo>
                <a:lnTo>
                  <a:pt x="548" y="3"/>
                </a:lnTo>
                <a:lnTo>
                  <a:pt x="556" y="8"/>
                </a:lnTo>
                <a:lnTo>
                  <a:pt x="693" y="151"/>
                </a:lnTo>
                <a:lnTo>
                  <a:pt x="707" y="171"/>
                </a:lnTo>
                <a:lnTo>
                  <a:pt x="707" y="198"/>
                </a:lnTo>
                <a:lnTo>
                  <a:pt x="696" y="217"/>
                </a:lnTo>
                <a:lnTo>
                  <a:pt x="548" y="366"/>
                </a:lnTo>
                <a:lnTo>
                  <a:pt x="538" y="372"/>
                </a:lnTo>
                <a:lnTo>
                  <a:pt x="533" y="374"/>
                </a:lnTo>
                <a:lnTo>
                  <a:pt x="525" y="372"/>
                </a:lnTo>
                <a:lnTo>
                  <a:pt x="518" y="366"/>
                </a:lnTo>
                <a:lnTo>
                  <a:pt x="513" y="361"/>
                </a:lnTo>
                <a:lnTo>
                  <a:pt x="513" y="353"/>
                </a:lnTo>
                <a:lnTo>
                  <a:pt x="513" y="267"/>
                </a:lnTo>
                <a:lnTo>
                  <a:pt x="77" y="267"/>
                </a:lnTo>
                <a:lnTo>
                  <a:pt x="47" y="262"/>
                </a:lnTo>
                <a:lnTo>
                  <a:pt x="21" y="247"/>
                </a:lnTo>
                <a:lnTo>
                  <a:pt x="8" y="226"/>
                </a:lnTo>
                <a:lnTo>
                  <a:pt x="0" y="199"/>
                </a:lnTo>
                <a:lnTo>
                  <a:pt x="0" y="174"/>
                </a:lnTo>
                <a:lnTo>
                  <a:pt x="8" y="150"/>
                </a:lnTo>
                <a:lnTo>
                  <a:pt x="21" y="130"/>
                </a:lnTo>
                <a:lnTo>
                  <a:pt x="47" y="112"/>
                </a:lnTo>
                <a:lnTo>
                  <a:pt x="77" y="107"/>
                </a:lnTo>
                <a:lnTo>
                  <a:pt x="513" y="107"/>
                </a:lnTo>
                <a:lnTo>
                  <a:pt x="513" y="24"/>
                </a:lnTo>
                <a:lnTo>
                  <a:pt x="513" y="16"/>
                </a:lnTo>
                <a:lnTo>
                  <a:pt x="518" y="8"/>
                </a:lnTo>
                <a:lnTo>
                  <a:pt x="525" y="5"/>
                </a:lnTo>
                <a:lnTo>
                  <a:pt x="530" y="0"/>
                </a:lnTo>
                <a:lnTo>
                  <a:pt x="538" y="0"/>
                </a:lnTo>
                <a:close/>
              </a:path>
            </a:pathLst>
          </a:custGeom>
          <a:solidFill>
            <a:srgbClr val="BFBFBF">
              <a:alpha val="100000"/>
            </a:srgbClr>
          </a:solidFill>
          <a:ln cap="flat">
            <a:noFill/>
            <a:prstDash val="solid"/>
            <a:miter lim="0"/>
          </a:ln>
        </p:spPr>
        <p:txBody>
          <a:bodyPr rtlCol="0"/>
          <a:lstStyle/>
          <a:p>
            <a:pPr algn="ctr"/>
            <a:endParaRPr lang="zh-CN" altLang="en-US"/>
          </a:p>
        </p:txBody>
      </p:sp>
      <p:sp>
        <p:nvSpPr>
          <p:cNvPr id="489" name="path"/>
          <p:cNvSpPr/>
          <p:nvPr/>
        </p:nvSpPr>
        <p:spPr>
          <a:xfrm>
            <a:off x="5428679" y="2714997"/>
            <a:ext cx="429512" cy="248554"/>
          </a:xfrm>
          <a:custGeom>
            <a:avLst/>
            <a:gdLst/>
            <a:ahLst/>
            <a:cxnLst/>
            <a:rect l="0" t="0" r="0" b="0"/>
            <a:pathLst>
              <a:path w="676" h="391">
                <a:moveTo>
                  <a:pt x="0" y="390"/>
                </a:moveTo>
                <a:lnTo>
                  <a:pt x="675"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90" name="path"/>
          <p:cNvSpPr/>
          <p:nvPr/>
        </p:nvSpPr>
        <p:spPr>
          <a:xfrm>
            <a:off x="5997004" y="2714997"/>
            <a:ext cx="429512" cy="248554"/>
          </a:xfrm>
          <a:custGeom>
            <a:avLst/>
            <a:gdLst/>
            <a:ahLst/>
            <a:cxnLst/>
            <a:rect l="0" t="0" r="0" b="0"/>
            <a:pathLst>
              <a:path w="676" h="391">
                <a:moveTo>
                  <a:pt x="0" y="1"/>
                </a:moveTo>
                <a:lnTo>
                  <a:pt x="675" y="390"/>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91" name="path"/>
          <p:cNvSpPr/>
          <p:nvPr/>
        </p:nvSpPr>
        <p:spPr>
          <a:xfrm>
            <a:off x="6829236" y="3025130"/>
            <a:ext cx="429763" cy="247922"/>
          </a:xfrm>
          <a:custGeom>
            <a:avLst/>
            <a:gdLst/>
            <a:ahLst/>
            <a:cxnLst/>
            <a:rect l="0" t="0" r="0" b="0"/>
            <a:pathLst>
              <a:path w="676" h="390">
                <a:moveTo>
                  <a:pt x="0" y="389"/>
                </a:moveTo>
                <a:lnTo>
                  <a:pt x="676"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92" name="path"/>
          <p:cNvSpPr/>
          <p:nvPr/>
        </p:nvSpPr>
        <p:spPr>
          <a:xfrm>
            <a:off x="7544754" y="5342246"/>
            <a:ext cx="429891" cy="247782"/>
          </a:xfrm>
          <a:custGeom>
            <a:avLst/>
            <a:gdLst/>
            <a:ahLst/>
            <a:cxnLst/>
            <a:rect l="0" t="0" r="0" b="0"/>
            <a:pathLst>
              <a:path w="676" h="390">
                <a:moveTo>
                  <a:pt x="676" y="388"/>
                </a:moveTo>
                <a:lnTo>
                  <a:pt x="0"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93" name="path"/>
          <p:cNvSpPr/>
          <p:nvPr/>
        </p:nvSpPr>
        <p:spPr>
          <a:xfrm>
            <a:off x="3879026" y="5342246"/>
            <a:ext cx="429891" cy="247782"/>
          </a:xfrm>
          <a:custGeom>
            <a:avLst/>
            <a:gdLst/>
            <a:ahLst/>
            <a:cxnLst/>
            <a:rect l="0" t="0" r="0" b="0"/>
            <a:pathLst>
              <a:path w="676" h="390">
                <a:moveTo>
                  <a:pt x="676" y="1"/>
                </a:moveTo>
                <a:lnTo>
                  <a:pt x="0" y="388"/>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94" name="path"/>
          <p:cNvSpPr/>
          <p:nvPr/>
        </p:nvSpPr>
        <p:spPr>
          <a:xfrm>
            <a:off x="4595305" y="3025131"/>
            <a:ext cx="429257" cy="247921"/>
          </a:xfrm>
          <a:custGeom>
            <a:avLst/>
            <a:gdLst/>
            <a:ahLst/>
            <a:cxnLst/>
            <a:rect l="0" t="0" r="0" b="0"/>
            <a:pathLst>
              <a:path w="675" h="390">
                <a:moveTo>
                  <a:pt x="0" y="1"/>
                </a:moveTo>
                <a:lnTo>
                  <a:pt x="675" y="389"/>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95" name="path"/>
          <p:cNvSpPr/>
          <p:nvPr/>
        </p:nvSpPr>
        <p:spPr>
          <a:xfrm>
            <a:off x="7398830" y="3025131"/>
            <a:ext cx="429004" cy="247921"/>
          </a:xfrm>
          <a:custGeom>
            <a:avLst/>
            <a:gdLst/>
            <a:ahLst/>
            <a:cxnLst/>
            <a:rect l="0" t="0" r="0" b="0"/>
            <a:pathLst>
              <a:path w="675" h="390">
                <a:moveTo>
                  <a:pt x="0" y="1"/>
                </a:moveTo>
                <a:lnTo>
                  <a:pt x="674" y="389"/>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96" name="path"/>
          <p:cNvSpPr/>
          <p:nvPr/>
        </p:nvSpPr>
        <p:spPr>
          <a:xfrm>
            <a:off x="4027361" y="3025131"/>
            <a:ext cx="428369" cy="247920"/>
          </a:xfrm>
          <a:custGeom>
            <a:avLst/>
            <a:gdLst/>
            <a:ahLst/>
            <a:cxnLst/>
            <a:rect l="0" t="0" r="0" b="0"/>
            <a:pathLst>
              <a:path w="674" h="390">
                <a:moveTo>
                  <a:pt x="0" y="389"/>
                </a:moveTo>
                <a:lnTo>
                  <a:pt x="673"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97" name="path"/>
          <p:cNvSpPr/>
          <p:nvPr/>
        </p:nvSpPr>
        <p:spPr>
          <a:xfrm>
            <a:off x="4596383" y="5082540"/>
            <a:ext cx="449579" cy="236220"/>
          </a:xfrm>
          <a:custGeom>
            <a:avLst/>
            <a:gdLst/>
            <a:ahLst/>
            <a:cxnLst/>
            <a:rect l="0" t="0" r="0" b="0"/>
            <a:pathLst>
              <a:path w="707" h="372">
                <a:moveTo>
                  <a:pt x="177" y="0"/>
                </a:moveTo>
                <a:lnTo>
                  <a:pt x="186" y="3"/>
                </a:lnTo>
                <a:lnTo>
                  <a:pt x="191" y="5"/>
                </a:lnTo>
                <a:lnTo>
                  <a:pt x="194" y="14"/>
                </a:lnTo>
                <a:lnTo>
                  <a:pt x="197" y="22"/>
                </a:lnTo>
                <a:lnTo>
                  <a:pt x="197" y="107"/>
                </a:lnTo>
                <a:lnTo>
                  <a:pt x="632" y="107"/>
                </a:lnTo>
                <a:lnTo>
                  <a:pt x="663" y="112"/>
                </a:lnTo>
                <a:lnTo>
                  <a:pt x="686" y="130"/>
                </a:lnTo>
                <a:lnTo>
                  <a:pt x="703" y="149"/>
                </a:lnTo>
                <a:lnTo>
                  <a:pt x="707" y="174"/>
                </a:lnTo>
                <a:lnTo>
                  <a:pt x="707" y="199"/>
                </a:lnTo>
                <a:lnTo>
                  <a:pt x="703" y="225"/>
                </a:lnTo>
                <a:lnTo>
                  <a:pt x="686" y="246"/>
                </a:lnTo>
                <a:lnTo>
                  <a:pt x="663" y="261"/>
                </a:lnTo>
                <a:lnTo>
                  <a:pt x="632" y="266"/>
                </a:lnTo>
                <a:lnTo>
                  <a:pt x="197" y="266"/>
                </a:lnTo>
                <a:lnTo>
                  <a:pt x="197" y="345"/>
                </a:lnTo>
                <a:lnTo>
                  <a:pt x="194" y="353"/>
                </a:lnTo>
                <a:lnTo>
                  <a:pt x="191" y="362"/>
                </a:lnTo>
                <a:lnTo>
                  <a:pt x="186" y="368"/>
                </a:lnTo>
                <a:lnTo>
                  <a:pt x="177" y="372"/>
                </a:lnTo>
                <a:lnTo>
                  <a:pt x="169" y="372"/>
                </a:lnTo>
                <a:lnTo>
                  <a:pt x="159" y="372"/>
                </a:lnTo>
                <a:lnTo>
                  <a:pt x="154" y="365"/>
                </a:lnTo>
                <a:lnTo>
                  <a:pt x="14" y="222"/>
                </a:lnTo>
                <a:lnTo>
                  <a:pt x="0" y="202"/>
                </a:lnTo>
                <a:lnTo>
                  <a:pt x="0" y="177"/>
                </a:lnTo>
                <a:lnTo>
                  <a:pt x="14" y="158"/>
                </a:lnTo>
                <a:lnTo>
                  <a:pt x="159" y="5"/>
                </a:lnTo>
                <a:lnTo>
                  <a:pt x="169" y="3"/>
                </a:lnTo>
                <a:lnTo>
                  <a:pt x="177" y="0"/>
                </a:lnTo>
                <a:close/>
              </a:path>
            </a:pathLst>
          </a:custGeom>
          <a:solidFill>
            <a:srgbClr val="BFBFBF">
              <a:alpha val="100000"/>
            </a:srgbClr>
          </a:solidFill>
          <a:ln cap="flat">
            <a:noFill/>
            <a:prstDash val="solid"/>
            <a:miter lim="0"/>
          </a:ln>
        </p:spPr>
        <p:txBody>
          <a:bodyPr rtlCol="0"/>
          <a:lstStyle/>
          <a:p>
            <a:pPr algn="ctr"/>
            <a:endParaRPr lang="zh-CN" altLang="en-US"/>
          </a:p>
        </p:txBody>
      </p:sp>
      <p:sp>
        <p:nvSpPr>
          <p:cNvPr id="498" name="path"/>
          <p:cNvSpPr/>
          <p:nvPr/>
        </p:nvSpPr>
        <p:spPr>
          <a:xfrm>
            <a:off x="6829237" y="4007983"/>
            <a:ext cx="429762" cy="247033"/>
          </a:xfrm>
          <a:custGeom>
            <a:avLst/>
            <a:gdLst/>
            <a:ahLst/>
            <a:cxnLst/>
            <a:rect l="0" t="0" r="0" b="0"/>
            <a:pathLst>
              <a:path w="676" h="389">
                <a:moveTo>
                  <a:pt x="676" y="387"/>
                </a:moveTo>
                <a:lnTo>
                  <a:pt x="0"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499" name="path"/>
          <p:cNvSpPr/>
          <p:nvPr/>
        </p:nvSpPr>
        <p:spPr>
          <a:xfrm>
            <a:off x="8114348" y="5342246"/>
            <a:ext cx="428242" cy="247780"/>
          </a:xfrm>
          <a:custGeom>
            <a:avLst/>
            <a:gdLst/>
            <a:ahLst/>
            <a:cxnLst/>
            <a:rect l="0" t="0" r="0" b="0"/>
            <a:pathLst>
              <a:path w="674" h="390">
                <a:moveTo>
                  <a:pt x="673" y="1"/>
                </a:moveTo>
                <a:lnTo>
                  <a:pt x="0" y="388"/>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00" name="path"/>
          <p:cNvSpPr/>
          <p:nvPr/>
        </p:nvSpPr>
        <p:spPr>
          <a:xfrm>
            <a:off x="3311081" y="5342246"/>
            <a:ext cx="428242" cy="247780"/>
          </a:xfrm>
          <a:custGeom>
            <a:avLst/>
            <a:gdLst/>
            <a:ahLst/>
            <a:cxnLst/>
            <a:rect l="0" t="0" r="0" b="0"/>
            <a:pathLst>
              <a:path w="674" h="390">
                <a:moveTo>
                  <a:pt x="673" y="388"/>
                </a:moveTo>
                <a:lnTo>
                  <a:pt x="0"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01" name="path"/>
          <p:cNvSpPr/>
          <p:nvPr/>
        </p:nvSpPr>
        <p:spPr>
          <a:xfrm>
            <a:off x="4595306" y="4007983"/>
            <a:ext cx="429255" cy="247033"/>
          </a:xfrm>
          <a:custGeom>
            <a:avLst/>
            <a:gdLst/>
            <a:ahLst/>
            <a:cxnLst/>
            <a:rect l="0" t="0" r="0" b="0"/>
            <a:pathLst>
              <a:path w="675" h="389">
                <a:moveTo>
                  <a:pt x="675" y="1"/>
                </a:moveTo>
                <a:lnTo>
                  <a:pt x="0" y="387"/>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02" name="path"/>
          <p:cNvSpPr/>
          <p:nvPr/>
        </p:nvSpPr>
        <p:spPr>
          <a:xfrm>
            <a:off x="7398831" y="4007983"/>
            <a:ext cx="429002" cy="247033"/>
          </a:xfrm>
          <a:custGeom>
            <a:avLst/>
            <a:gdLst/>
            <a:ahLst/>
            <a:cxnLst/>
            <a:rect l="0" t="0" r="0" b="0"/>
            <a:pathLst>
              <a:path w="675" h="389">
                <a:moveTo>
                  <a:pt x="674" y="1"/>
                </a:moveTo>
                <a:lnTo>
                  <a:pt x="0" y="387"/>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03" name="path"/>
          <p:cNvSpPr/>
          <p:nvPr/>
        </p:nvSpPr>
        <p:spPr>
          <a:xfrm>
            <a:off x="5807963" y="4066032"/>
            <a:ext cx="236220" cy="448055"/>
          </a:xfrm>
          <a:custGeom>
            <a:avLst/>
            <a:gdLst/>
            <a:ahLst/>
            <a:cxnLst/>
            <a:rect l="0" t="0" r="0" b="0"/>
            <a:pathLst>
              <a:path w="372" h="705">
                <a:moveTo>
                  <a:pt x="194" y="0"/>
                </a:moveTo>
                <a:lnTo>
                  <a:pt x="217" y="11"/>
                </a:lnTo>
                <a:lnTo>
                  <a:pt x="365" y="161"/>
                </a:lnTo>
                <a:lnTo>
                  <a:pt x="372" y="169"/>
                </a:lnTo>
                <a:lnTo>
                  <a:pt x="372" y="174"/>
                </a:lnTo>
                <a:lnTo>
                  <a:pt x="372" y="182"/>
                </a:lnTo>
                <a:lnTo>
                  <a:pt x="365" y="189"/>
                </a:lnTo>
                <a:lnTo>
                  <a:pt x="357" y="193"/>
                </a:lnTo>
                <a:lnTo>
                  <a:pt x="349" y="193"/>
                </a:lnTo>
                <a:lnTo>
                  <a:pt x="265" y="193"/>
                </a:lnTo>
                <a:lnTo>
                  <a:pt x="265" y="630"/>
                </a:lnTo>
                <a:lnTo>
                  <a:pt x="258" y="661"/>
                </a:lnTo>
                <a:lnTo>
                  <a:pt x="245" y="682"/>
                </a:lnTo>
                <a:lnTo>
                  <a:pt x="225" y="697"/>
                </a:lnTo>
                <a:lnTo>
                  <a:pt x="200" y="705"/>
                </a:lnTo>
                <a:lnTo>
                  <a:pt x="171" y="705"/>
                </a:lnTo>
                <a:lnTo>
                  <a:pt x="146" y="697"/>
                </a:lnTo>
                <a:lnTo>
                  <a:pt x="126" y="682"/>
                </a:lnTo>
                <a:lnTo>
                  <a:pt x="113" y="661"/>
                </a:lnTo>
                <a:lnTo>
                  <a:pt x="107" y="630"/>
                </a:lnTo>
                <a:lnTo>
                  <a:pt x="107" y="193"/>
                </a:lnTo>
                <a:lnTo>
                  <a:pt x="26" y="193"/>
                </a:lnTo>
                <a:lnTo>
                  <a:pt x="18" y="193"/>
                </a:lnTo>
                <a:lnTo>
                  <a:pt x="8" y="189"/>
                </a:lnTo>
                <a:lnTo>
                  <a:pt x="3" y="182"/>
                </a:lnTo>
                <a:lnTo>
                  <a:pt x="0" y="177"/>
                </a:lnTo>
                <a:lnTo>
                  <a:pt x="0" y="169"/>
                </a:lnTo>
                <a:lnTo>
                  <a:pt x="3" y="161"/>
                </a:lnTo>
                <a:lnTo>
                  <a:pt x="8" y="152"/>
                </a:lnTo>
                <a:lnTo>
                  <a:pt x="149" y="14"/>
                </a:lnTo>
                <a:lnTo>
                  <a:pt x="171" y="0"/>
                </a:lnTo>
                <a:lnTo>
                  <a:pt x="194" y="0"/>
                </a:lnTo>
                <a:close/>
              </a:path>
            </a:pathLst>
          </a:custGeom>
          <a:solidFill>
            <a:srgbClr val="BFBFBF">
              <a:alpha val="100000"/>
            </a:srgbClr>
          </a:solidFill>
          <a:ln cap="flat">
            <a:noFill/>
            <a:prstDash val="solid"/>
            <a:miter lim="0"/>
          </a:ln>
        </p:spPr>
        <p:txBody>
          <a:bodyPr rtlCol="0"/>
          <a:lstStyle/>
          <a:p>
            <a:pPr algn="ctr"/>
            <a:endParaRPr lang="zh-CN" altLang="en-US"/>
          </a:p>
        </p:txBody>
      </p:sp>
      <p:sp>
        <p:nvSpPr>
          <p:cNvPr id="504" name="path"/>
          <p:cNvSpPr/>
          <p:nvPr/>
        </p:nvSpPr>
        <p:spPr>
          <a:xfrm>
            <a:off x="4027362" y="4007984"/>
            <a:ext cx="428367" cy="247032"/>
          </a:xfrm>
          <a:custGeom>
            <a:avLst/>
            <a:gdLst/>
            <a:ahLst/>
            <a:cxnLst/>
            <a:rect l="0" t="0" r="0" b="0"/>
            <a:pathLst>
              <a:path w="674" h="389">
                <a:moveTo>
                  <a:pt x="673" y="387"/>
                </a:moveTo>
                <a:lnTo>
                  <a:pt x="0"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05" name="path"/>
          <p:cNvSpPr/>
          <p:nvPr/>
        </p:nvSpPr>
        <p:spPr>
          <a:xfrm>
            <a:off x="7473568" y="4607981"/>
            <a:ext cx="72148" cy="735767"/>
          </a:xfrm>
          <a:custGeom>
            <a:avLst/>
            <a:gdLst/>
            <a:ahLst/>
            <a:cxnLst/>
            <a:rect l="0" t="0" r="0" b="0"/>
            <a:pathLst>
              <a:path w="113" h="1158">
                <a:moveTo>
                  <a:pt x="112" y="1157"/>
                </a:moveTo>
                <a:lnTo>
                  <a:pt x="74" y="1131"/>
                </a:lnTo>
                <a:lnTo>
                  <a:pt x="43" y="1096"/>
                </a:lnTo>
                <a:lnTo>
                  <a:pt x="21" y="1056"/>
                </a:lnTo>
                <a:lnTo>
                  <a:pt x="8" y="1012"/>
                </a:lnTo>
                <a:lnTo>
                  <a:pt x="1" y="965"/>
                </a:lnTo>
                <a:lnTo>
                  <a:pt x="1" y="193"/>
                </a:lnTo>
                <a:lnTo>
                  <a:pt x="8" y="146"/>
                </a:lnTo>
                <a:lnTo>
                  <a:pt x="21" y="101"/>
                </a:lnTo>
                <a:lnTo>
                  <a:pt x="43" y="61"/>
                </a:lnTo>
                <a:lnTo>
                  <a:pt x="74" y="28"/>
                </a:lnTo>
                <a:lnTo>
                  <a:pt x="112"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06" name="path"/>
          <p:cNvSpPr/>
          <p:nvPr/>
        </p:nvSpPr>
        <p:spPr>
          <a:xfrm>
            <a:off x="8541626" y="4607981"/>
            <a:ext cx="72148" cy="735767"/>
          </a:xfrm>
          <a:custGeom>
            <a:avLst/>
            <a:gdLst/>
            <a:ahLst/>
            <a:cxnLst/>
            <a:rect l="0" t="0" r="0" b="0"/>
            <a:pathLst>
              <a:path w="113" h="1158">
                <a:moveTo>
                  <a:pt x="0" y="1"/>
                </a:moveTo>
                <a:lnTo>
                  <a:pt x="38" y="28"/>
                </a:lnTo>
                <a:lnTo>
                  <a:pt x="70" y="61"/>
                </a:lnTo>
                <a:lnTo>
                  <a:pt x="92" y="101"/>
                </a:lnTo>
                <a:lnTo>
                  <a:pt x="108" y="146"/>
                </a:lnTo>
                <a:lnTo>
                  <a:pt x="112" y="193"/>
                </a:lnTo>
                <a:lnTo>
                  <a:pt x="112" y="965"/>
                </a:lnTo>
                <a:lnTo>
                  <a:pt x="108" y="1012"/>
                </a:lnTo>
                <a:lnTo>
                  <a:pt x="92" y="1056"/>
                </a:lnTo>
                <a:lnTo>
                  <a:pt x="70" y="1096"/>
                </a:lnTo>
                <a:lnTo>
                  <a:pt x="38" y="1131"/>
                </a:lnTo>
                <a:lnTo>
                  <a:pt x="0" y="1157"/>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07" name="path"/>
          <p:cNvSpPr/>
          <p:nvPr/>
        </p:nvSpPr>
        <p:spPr>
          <a:xfrm>
            <a:off x="3239897" y="4607981"/>
            <a:ext cx="72148" cy="735767"/>
          </a:xfrm>
          <a:custGeom>
            <a:avLst/>
            <a:gdLst/>
            <a:ahLst/>
            <a:cxnLst/>
            <a:rect l="0" t="0" r="0" b="0"/>
            <a:pathLst>
              <a:path w="113" h="1158">
                <a:moveTo>
                  <a:pt x="112" y="1157"/>
                </a:moveTo>
                <a:lnTo>
                  <a:pt x="74" y="1131"/>
                </a:lnTo>
                <a:lnTo>
                  <a:pt x="43" y="1096"/>
                </a:lnTo>
                <a:lnTo>
                  <a:pt x="21" y="1056"/>
                </a:lnTo>
                <a:lnTo>
                  <a:pt x="5" y="1012"/>
                </a:lnTo>
                <a:lnTo>
                  <a:pt x="1" y="965"/>
                </a:lnTo>
                <a:lnTo>
                  <a:pt x="1" y="193"/>
                </a:lnTo>
                <a:lnTo>
                  <a:pt x="5" y="146"/>
                </a:lnTo>
                <a:lnTo>
                  <a:pt x="21" y="101"/>
                </a:lnTo>
                <a:lnTo>
                  <a:pt x="43" y="61"/>
                </a:lnTo>
                <a:lnTo>
                  <a:pt x="74" y="28"/>
                </a:lnTo>
                <a:lnTo>
                  <a:pt x="112"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08" name="path"/>
          <p:cNvSpPr/>
          <p:nvPr/>
        </p:nvSpPr>
        <p:spPr>
          <a:xfrm>
            <a:off x="4307954" y="4607981"/>
            <a:ext cx="72147" cy="735767"/>
          </a:xfrm>
          <a:custGeom>
            <a:avLst/>
            <a:gdLst/>
            <a:ahLst/>
            <a:cxnLst/>
            <a:rect l="0" t="0" r="0" b="0"/>
            <a:pathLst>
              <a:path w="113" h="1158">
                <a:moveTo>
                  <a:pt x="0" y="1"/>
                </a:moveTo>
                <a:lnTo>
                  <a:pt x="38" y="28"/>
                </a:lnTo>
                <a:lnTo>
                  <a:pt x="70" y="61"/>
                </a:lnTo>
                <a:lnTo>
                  <a:pt x="92" y="101"/>
                </a:lnTo>
                <a:lnTo>
                  <a:pt x="105" y="146"/>
                </a:lnTo>
                <a:lnTo>
                  <a:pt x="112" y="193"/>
                </a:lnTo>
                <a:lnTo>
                  <a:pt x="112" y="965"/>
                </a:lnTo>
                <a:lnTo>
                  <a:pt x="105" y="1012"/>
                </a:lnTo>
                <a:lnTo>
                  <a:pt x="92" y="1056"/>
                </a:lnTo>
                <a:lnTo>
                  <a:pt x="70" y="1096"/>
                </a:lnTo>
                <a:lnTo>
                  <a:pt x="38" y="1131"/>
                </a:lnTo>
                <a:lnTo>
                  <a:pt x="0" y="1157"/>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09" name="path"/>
          <p:cNvSpPr/>
          <p:nvPr/>
        </p:nvSpPr>
        <p:spPr>
          <a:xfrm>
            <a:off x="7826837" y="3886378"/>
            <a:ext cx="72178" cy="123072"/>
          </a:xfrm>
          <a:custGeom>
            <a:avLst/>
            <a:gdLst/>
            <a:ahLst/>
            <a:cxnLst/>
            <a:rect l="0" t="0" r="0" b="0"/>
            <a:pathLst>
              <a:path w="113" h="193">
                <a:moveTo>
                  <a:pt x="112" y="0"/>
                </a:moveTo>
                <a:lnTo>
                  <a:pt x="108" y="47"/>
                </a:lnTo>
                <a:lnTo>
                  <a:pt x="95" y="89"/>
                </a:lnTo>
                <a:lnTo>
                  <a:pt x="70" y="129"/>
                </a:lnTo>
                <a:lnTo>
                  <a:pt x="38" y="162"/>
                </a:lnTo>
                <a:lnTo>
                  <a:pt x="0" y="192"/>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10" name="path"/>
          <p:cNvSpPr/>
          <p:nvPr/>
        </p:nvSpPr>
        <p:spPr>
          <a:xfrm>
            <a:off x="7826854" y="3271573"/>
            <a:ext cx="72162" cy="123084"/>
          </a:xfrm>
          <a:custGeom>
            <a:avLst/>
            <a:gdLst/>
            <a:ahLst/>
            <a:cxnLst/>
            <a:rect l="0" t="0" r="0" b="0"/>
            <a:pathLst>
              <a:path w="113" h="193">
                <a:moveTo>
                  <a:pt x="0" y="1"/>
                </a:moveTo>
                <a:lnTo>
                  <a:pt x="38" y="29"/>
                </a:lnTo>
                <a:lnTo>
                  <a:pt x="70" y="63"/>
                </a:lnTo>
                <a:lnTo>
                  <a:pt x="95" y="103"/>
                </a:lnTo>
                <a:lnTo>
                  <a:pt x="108" y="146"/>
                </a:lnTo>
                <a:lnTo>
                  <a:pt x="112" y="193"/>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11" name="path"/>
          <p:cNvSpPr/>
          <p:nvPr/>
        </p:nvSpPr>
        <p:spPr>
          <a:xfrm>
            <a:off x="6758816" y="3886378"/>
            <a:ext cx="71404" cy="123081"/>
          </a:xfrm>
          <a:custGeom>
            <a:avLst/>
            <a:gdLst/>
            <a:ahLst/>
            <a:cxnLst/>
            <a:rect l="0" t="0" r="0" b="0"/>
            <a:pathLst>
              <a:path w="112" h="193">
                <a:moveTo>
                  <a:pt x="111" y="192"/>
                </a:moveTo>
                <a:lnTo>
                  <a:pt x="72" y="162"/>
                </a:lnTo>
                <a:lnTo>
                  <a:pt x="43" y="129"/>
                </a:lnTo>
                <a:lnTo>
                  <a:pt x="19" y="89"/>
                </a:lnTo>
                <a:lnTo>
                  <a:pt x="5" y="47"/>
                </a:lnTo>
                <a:lnTo>
                  <a:pt x="1" y="0"/>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12" name="path"/>
          <p:cNvSpPr/>
          <p:nvPr/>
        </p:nvSpPr>
        <p:spPr>
          <a:xfrm>
            <a:off x="6758816" y="3271564"/>
            <a:ext cx="71387" cy="123093"/>
          </a:xfrm>
          <a:custGeom>
            <a:avLst/>
            <a:gdLst/>
            <a:ahLst/>
            <a:cxnLst/>
            <a:rect l="0" t="0" r="0" b="0"/>
            <a:pathLst>
              <a:path w="112" h="193">
                <a:moveTo>
                  <a:pt x="1" y="193"/>
                </a:moveTo>
                <a:lnTo>
                  <a:pt x="5" y="146"/>
                </a:lnTo>
                <a:lnTo>
                  <a:pt x="19" y="103"/>
                </a:lnTo>
                <a:lnTo>
                  <a:pt x="43" y="63"/>
                </a:lnTo>
                <a:lnTo>
                  <a:pt x="72" y="29"/>
                </a:lnTo>
                <a:lnTo>
                  <a:pt x="111"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13" name="path"/>
          <p:cNvSpPr/>
          <p:nvPr/>
        </p:nvSpPr>
        <p:spPr>
          <a:xfrm>
            <a:off x="5023593" y="3271565"/>
            <a:ext cx="71262" cy="123092"/>
          </a:xfrm>
          <a:custGeom>
            <a:avLst/>
            <a:gdLst/>
            <a:ahLst/>
            <a:cxnLst/>
            <a:rect l="0" t="0" r="0" b="0"/>
            <a:pathLst>
              <a:path w="112" h="193">
                <a:moveTo>
                  <a:pt x="0" y="1"/>
                </a:moveTo>
                <a:lnTo>
                  <a:pt x="40" y="29"/>
                </a:lnTo>
                <a:lnTo>
                  <a:pt x="68" y="63"/>
                </a:lnTo>
                <a:lnTo>
                  <a:pt x="92" y="103"/>
                </a:lnTo>
                <a:lnTo>
                  <a:pt x="106" y="146"/>
                </a:lnTo>
                <a:lnTo>
                  <a:pt x="110" y="193"/>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14" name="path"/>
          <p:cNvSpPr/>
          <p:nvPr/>
        </p:nvSpPr>
        <p:spPr>
          <a:xfrm>
            <a:off x="7258209" y="3006725"/>
            <a:ext cx="141420" cy="19994"/>
          </a:xfrm>
          <a:custGeom>
            <a:avLst/>
            <a:gdLst/>
            <a:ahLst/>
            <a:cxnLst/>
            <a:rect l="0" t="0" r="0" b="0"/>
            <a:pathLst>
              <a:path w="222" h="31">
                <a:moveTo>
                  <a:pt x="88" y="1"/>
                </a:moveTo>
                <a:lnTo>
                  <a:pt x="135" y="1"/>
                </a:lnTo>
                <a:lnTo>
                  <a:pt x="180" y="11"/>
                </a:lnTo>
                <a:lnTo>
                  <a:pt x="222" y="30"/>
                </a:lnTo>
                <a:moveTo>
                  <a:pt x="0" y="30"/>
                </a:moveTo>
                <a:lnTo>
                  <a:pt x="43" y="11"/>
                </a:lnTo>
                <a:lnTo>
                  <a:pt x="88" y="1"/>
                </a:lnTo>
                <a:close/>
              </a:path>
            </a:pathLst>
          </a:custGeom>
          <a:noFill/>
          <a:ln w="1778" cap="flat">
            <a:solidFill>
              <a:srgbClr val="BFBFBF">
                <a:alpha val="100000"/>
              </a:srgbClr>
            </a:solidFill>
            <a:prstDash val="solid"/>
            <a:round/>
          </a:ln>
        </p:spPr>
        <p:txBody>
          <a:bodyPr rtlCol="0"/>
          <a:lstStyle/>
          <a:p>
            <a:pPr algn="ctr"/>
            <a:endParaRPr lang="zh-CN" altLang="en-US"/>
          </a:p>
        </p:txBody>
      </p:sp>
      <p:sp>
        <p:nvSpPr>
          <p:cNvPr id="515" name="path"/>
          <p:cNvSpPr/>
          <p:nvPr/>
        </p:nvSpPr>
        <p:spPr>
          <a:xfrm>
            <a:off x="7258190" y="4253436"/>
            <a:ext cx="141459" cy="19986"/>
          </a:xfrm>
          <a:custGeom>
            <a:avLst/>
            <a:gdLst/>
            <a:ahLst/>
            <a:cxnLst/>
            <a:rect l="0" t="0" r="0" b="0"/>
            <a:pathLst>
              <a:path w="222" h="31">
                <a:moveTo>
                  <a:pt x="222" y="1"/>
                </a:moveTo>
                <a:lnTo>
                  <a:pt x="180" y="20"/>
                </a:lnTo>
                <a:lnTo>
                  <a:pt x="135" y="30"/>
                </a:lnTo>
                <a:lnTo>
                  <a:pt x="88" y="30"/>
                </a:lnTo>
                <a:lnTo>
                  <a:pt x="43" y="20"/>
                </a:lnTo>
                <a:lnTo>
                  <a:pt x="0"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16" name="path"/>
          <p:cNvSpPr/>
          <p:nvPr/>
        </p:nvSpPr>
        <p:spPr>
          <a:xfrm>
            <a:off x="7973826" y="5588448"/>
            <a:ext cx="141334" cy="19998"/>
          </a:xfrm>
          <a:custGeom>
            <a:avLst/>
            <a:gdLst/>
            <a:ahLst/>
            <a:cxnLst/>
            <a:rect l="0" t="0" r="0" b="0"/>
            <a:pathLst>
              <a:path w="222" h="31">
                <a:moveTo>
                  <a:pt x="221" y="1"/>
                </a:moveTo>
                <a:lnTo>
                  <a:pt x="178" y="20"/>
                </a:lnTo>
                <a:lnTo>
                  <a:pt x="131" y="30"/>
                </a:lnTo>
                <a:lnTo>
                  <a:pt x="86" y="30"/>
                </a:lnTo>
                <a:lnTo>
                  <a:pt x="42" y="20"/>
                </a:lnTo>
                <a:lnTo>
                  <a:pt x="0"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17" name="path"/>
          <p:cNvSpPr/>
          <p:nvPr/>
        </p:nvSpPr>
        <p:spPr>
          <a:xfrm>
            <a:off x="3738511" y="5588448"/>
            <a:ext cx="141334" cy="19998"/>
          </a:xfrm>
          <a:custGeom>
            <a:avLst/>
            <a:gdLst/>
            <a:ahLst/>
            <a:cxnLst/>
            <a:rect l="0" t="0" r="0" b="0"/>
            <a:pathLst>
              <a:path w="222" h="31">
                <a:moveTo>
                  <a:pt x="221" y="1"/>
                </a:moveTo>
                <a:lnTo>
                  <a:pt x="179" y="20"/>
                </a:lnTo>
                <a:lnTo>
                  <a:pt x="135" y="30"/>
                </a:lnTo>
                <a:lnTo>
                  <a:pt x="90" y="30"/>
                </a:lnTo>
                <a:lnTo>
                  <a:pt x="43" y="20"/>
                </a:lnTo>
                <a:lnTo>
                  <a:pt x="0" y="1"/>
                </a:lnTo>
              </a:path>
            </a:pathLst>
          </a:custGeom>
          <a:noFill/>
          <a:ln w="1778" cap="flat">
            <a:solidFill>
              <a:srgbClr val="BFBFBF">
                <a:alpha val="100000"/>
              </a:srgbClr>
            </a:solidFill>
            <a:prstDash val="solid"/>
            <a:round/>
          </a:ln>
        </p:spPr>
        <p:txBody>
          <a:bodyPr rtlCol="0"/>
          <a:lstStyle/>
          <a:p>
            <a:pPr algn="ctr"/>
            <a:endParaRPr lang="zh-CN" altLang="en-US"/>
          </a:p>
        </p:txBody>
      </p:sp>
      <p:sp>
        <p:nvSpPr>
          <p:cNvPr id="518" name="path"/>
          <p:cNvSpPr/>
          <p:nvPr/>
        </p:nvSpPr>
        <p:spPr>
          <a:xfrm>
            <a:off x="3738531" y="4343272"/>
            <a:ext cx="141294" cy="19232"/>
          </a:xfrm>
          <a:custGeom>
            <a:avLst/>
            <a:gdLst/>
            <a:ahLst/>
            <a:cxnLst/>
            <a:rect l="0" t="0" r="0" b="0"/>
            <a:pathLst>
              <a:path w="222" h="30">
                <a:moveTo>
                  <a:pt x="90" y="1"/>
                </a:moveTo>
                <a:lnTo>
                  <a:pt x="135" y="1"/>
                </a:lnTo>
                <a:lnTo>
                  <a:pt x="179" y="10"/>
                </a:lnTo>
                <a:lnTo>
                  <a:pt x="221" y="28"/>
                </a:lnTo>
                <a:moveTo>
                  <a:pt x="0" y="28"/>
                </a:moveTo>
                <a:lnTo>
                  <a:pt x="43" y="10"/>
                </a:lnTo>
                <a:lnTo>
                  <a:pt x="90" y="1"/>
                </a:lnTo>
                <a:close/>
              </a:path>
            </a:pathLst>
          </a:custGeom>
          <a:noFill/>
          <a:ln w="1778" cap="flat">
            <a:solidFill>
              <a:srgbClr val="BFBFBF">
                <a:alpha val="100000"/>
              </a:srgbClr>
            </a:solidFill>
            <a:prstDash val="solid"/>
            <a:round/>
          </a:ln>
        </p:spPr>
        <p:txBody>
          <a:bodyPr rtlCol="0"/>
          <a:lstStyle/>
          <a:p>
            <a:pPr algn="ctr"/>
            <a:endParaRPr lang="zh-CN" altLang="en-US"/>
          </a:p>
        </p:txBody>
      </p:sp>
      <p:sp>
        <p:nvSpPr>
          <p:cNvPr id="519" name="path"/>
          <p:cNvSpPr/>
          <p:nvPr/>
        </p:nvSpPr>
        <p:spPr>
          <a:xfrm>
            <a:off x="7973846" y="4343272"/>
            <a:ext cx="141293" cy="19232"/>
          </a:xfrm>
          <a:custGeom>
            <a:avLst/>
            <a:gdLst/>
            <a:ahLst/>
            <a:cxnLst/>
            <a:rect l="0" t="0" r="0" b="0"/>
            <a:pathLst>
              <a:path w="222" h="30">
                <a:moveTo>
                  <a:pt x="86" y="1"/>
                </a:moveTo>
                <a:lnTo>
                  <a:pt x="131" y="1"/>
                </a:lnTo>
                <a:lnTo>
                  <a:pt x="178" y="10"/>
                </a:lnTo>
                <a:lnTo>
                  <a:pt x="221" y="28"/>
                </a:lnTo>
                <a:moveTo>
                  <a:pt x="0" y="28"/>
                </a:moveTo>
                <a:lnTo>
                  <a:pt x="42" y="10"/>
                </a:lnTo>
                <a:lnTo>
                  <a:pt x="86" y="1"/>
                </a:lnTo>
                <a:close/>
              </a:path>
            </a:pathLst>
          </a:custGeom>
          <a:noFill/>
          <a:ln w="1778" cap="flat">
            <a:solidFill>
              <a:srgbClr val="BFBFBF">
                <a:alpha val="100000"/>
              </a:srgbClr>
            </a:solidFill>
            <a:prstDash val="solid"/>
            <a:round/>
          </a:ln>
        </p:spPr>
        <p:txBody>
          <a:bodyPr rtlCol="0"/>
          <a:lstStyle/>
          <a:p>
            <a:pPr algn="ctr"/>
            <a:endParaRPr lang="zh-CN" altLang="en-US"/>
          </a:p>
        </p:txBody>
      </p:sp>
      <p:pic>
        <p:nvPicPr>
          <p:cNvPr id="533" name="picture 533"/>
          <p:cNvPicPr>
            <a:picLocks noChangeAspect="1"/>
          </p:cNvPicPr>
          <p:nvPr>
            <p:custDataLst>
              <p:tags r:id="rId1"/>
            </p:custDataLst>
          </p:nvPr>
        </p:nvPicPr>
        <p:blipFill>
          <a:blip r:embed="rId3"/>
          <a:stretch>
            <a:fillRect/>
          </a:stretch>
        </p:blipFill>
        <p:spPr>
          <a:xfrm rot="21600000">
            <a:off x="5139690" y="4806950"/>
            <a:ext cx="1619250" cy="78295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493510" y="3058160"/>
            <a:ext cx="4461510" cy="538480"/>
          </a:xfrm>
          <a:prstGeom prst="rect">
            <a:avLst/>
          </a:prstGeom>
          <a:noFill/>
        </p:spPr>
        <p:txBody>
          <a:bodyPr wrap="square">
            <a:spAutoFit/>
          </a:bodyPr>
          <a:lstStyle/>
          <a:p>
            <a:pPr marL="107315" algn="l" rtl="0" eaLnBrk="0">
              <a:lnSpc>
                <a:spcPct val="91000"/>
              </a:lnSpc>
              <a:spcBef>
                <a:spcPts val="600"/>
              </a:spcBef>
            </a:pPr>
            <a:r>
              <a:rPr lang="zh-CN" altLang="da-DK" sz="32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sym typeface="+mn-ea"/>
              </a:rPr>
              <a:t>学院成功案例</a:t>
            </a:r>
            <a:endParaRPr lang="zh-CN" altLang="en-US" sz="3200" b="1"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 name="textbox 520"/>
          <p:cNvSpPr/>
          <p:nvPr/>
        </p:nvSpPr>
        <p:spPr>
          <a:xfrm>
            <a:off x="196850" y="447040"/>
            <a:ext cx="9545320" cy="171386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850"/>
              </a:lnSpc>
            </a:pPr>
            <a:r>
              <a:rPr sz="1500" spc="8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成功案例：协助上海对外贸易学院打造全新国际经济组织人才特色班，</a:t>
            </a:r>
            <a:r>
              <a:rPr sz="1500" spc="80" dirty="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500" spc="8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提供整套课程及实操仿真模</a:t>
            </a:r>
            <a:r>
              <a:rPr sz="1500" spc="6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拟</a:t>
            </a:r>
            <a:r>
              <a:rPr sz="1500" spc="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系统</a:t>
            </a:r>
            <a:endParaRPr lang="en-US" altLang="en-US" sz="1500" dirty="0"/>
          </a:p>
          <a:p>
            <a:pPr algn="l" rtl="0" eaLnBrk="0">
              <a:lnSpc>
                <a:spcPct val="184000"/>
              </a:lnSpc>
            </a:pPr>
            <a:endParaRPr lang="en-US" altLang="en-US" sz="1000" dirty="0"/>
          </a:p>
          <a:p>
            <a:pPr marL="4006215" indent="-274955" algn="l" rtl="0" eaLnBrk="0">
              <a:lnSpc>
                <a:spcPct val="148000"/>
              </a:lnSpc>
              <a:spcBef>
                <a:spcPts val="450"/>
              </a:spcBef>
            </a:pPr>
            <a:r>
              <a:rPr sz="1500" spc="100" dirty="0">
                <a:solidFill>
                  <a:srgbClr val="595959">
                    <a:alpha val="100000"/>
                  </a:srgbClr>
                </a:solidFill>
                <a:latin typeface="Segoe UI Symbol" panose="020B0502040204020203"/>
                <a:ea typeface="Segoe UI Symbol" panose="020B0502040204020203"/>
                <a:cs typeface="Segoe UI Symbol" panose="020B0502040204020203"/>
              </a:rPr>
              <a:t>⚫  </a:t>
            </a:r>
            <a:r>
              <a:rPr sz="1500" spc="10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中国国际贸易促进委员会商业行业</a:t>
            </a:r>
            <a:r>
              <a:rPr lang="zh-CN" sz="1500" spc="10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委员会</a:t>
            </a:r>
            <a:r>
              <a:rPr sz="1500" spc="10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从企业实操角度，为学校提供教学仿真系统，所有功能</a:t>
            </a:r>
            <a:r>
              <a:rPr sz="1500" spc="6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均</a:t>
            </a:r>
            <a:r>
              <a:rPr sz="1500" spc="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为企业</a:t>
            </a:r>
            <a:r>
              <a:rPr sz="150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500" spc="10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实际运用，让学生与老师可以实际体验目前市场全新的操作</a:t>
            </a:r>
            <a:r>
              <a:rPr sz="1500" spc="9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系</a:t>
            </a:r>
            <a:r>
              <a:rPr sz="1500" spc="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统。</a:t>
            </a:r>
            <a:endParaRPr lang="en-US" altLang="en-US" sz="1500" dirty="0"/>
          </a:p>
          <a:p>
            <a:pPr algn="l" rtl="0" eaLnBrk="0">
              <a:lnSpc>
                <a:spcPct val="103000"/>
              </a:lnSpc>
            </a:pPr>
            <a:endParaRPr lang="en-US" altLang="en-US" sz="1300" dirty="0"/>
          </a:p>
          <a:p>
            <a:pPr marL="3731260" algn="l" rtl="0" eaLnBrk="0">
              <a:lnSpc>
                <a:spcPts val="1850"/>
              </a:lnSpc>
              <a:spcBef>
                <a:spcPts val="0"/>
              </a:spcBef>
            </a:pPr>
            <a:r>
              <a:rPr sz="1500" spc="60" dirty="0">
                <a:solidFill>
                  <a:srgbClr val="595959">
                    <a:alpha val="100000"/>
                  </a:srgbClr>
                </a:solidFill>
                <a:latin typeface="Segoe UI Symbol" panose="020B0502040204020203"/>
                <a:ea typeface="Segoe UI Symbol" panose="020B0502040204020203"/>
                <a:cs typeface="Segoe UI Symbol" panose="020B0502040204020203"/>
              </a:rPr>
              <a:t>⚫ </a:t>
            </a:r>
            <a:r>
              <a:rPr sz="1500" spc="6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上海对外经贸大学设立学生实习基地，</a:t>
            </a:r>
            <a:r>
              <a:rPr sz="1500" spc="60" dirty="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500" spc="6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提供实习</a:t>
            </a:r>
            <a:r>
              <a:rPr sz="1500" spc="2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机</a:t>
            </a:r>
            <a:r>
              <a:rPr sz="1500" spc="0" dirty="0">
                <a:ln w="3175" cap="flat" cmpd="sng">
                  <a:solidFill>
                    <a:srgbClr val="595959">
                      <a:alpha val="100000"/>
                    </a:srgbClr>
                  </a:solidFill>
                  <a:prstDash val="solid"/>
                  <a:miter lim="0"/>
                </a:ln>
                <a:solidFill>
                  <a:srgbClr val="595959">
                    <a:alpha val="100000"/>
                  </a:srgbClr>
                </a:solidFill>
                <a:latin typeface="微软雅黑" panose="020B0503020204020204" charset="-122"/>
                <a:ea typeface="微软雅黑" panose="020B0503020204020204" charset="-122"/>
                <a:cs typeface="微软雅黑" panose="020B0503020204020204" charset="-122"/>
              </a:rPr>
              <a:t>会。</a:t>
            </a:r>
            <a:endParaRPr lang="en-US" altLang="en-US" sz="1500" dirty="0"/>
          </a:p>
        </p:txBody>
      </p:sp>
      <p:pic>
        <p:nvPicPr>
          <p:cNvPr id="521" name="picture 521"/>
          <p:cNvPicPr>
            <a:picLocks noChangeAspect="1"/>
          </p:cNvPicPr>
          <p:nvPr/>
        </p:nvPicPr>
        <p:blipFill>
          <a:blip r:embed="rId2"/>
          <a:stretch>
            <a:fillRect/>
          </a:stretch>
        </p:blipFill>
        <p:spPr>
          <a:xfrm rot="21600000">
            <a:off x="416052" y="804671"/>
            <a:ext cx="3331464" cy="3749040"/>
          </a:xfrm>
          <a:prstGeom prst="rect">
            <a:avLst/>
          </a:prstGeom>
        </p:spPr>
      </p:pic>
      <p:sp>
        <p:nvSpPr>
          <p:cNvPr id="522"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pic>
        <p:nvPicPr>
          <p:cNvPr id="523" name="picture 523"/>
          <p:cNvPicPr>
            <a:picLocks noChangeAspect="1"/>
          </p:cNvPicPr>
          <p:nvPr/>
        </p:nvPicPr>
        <p:blipFill>
          <a:blip r:embed="rId3"/>
          <a:stretch>
            <a:fillRect/>
          </a:stretch>
        </p:blipFill>
        <p:spPr>
          <a:xfrm rot="21600000">
            <a:off x="416052" y="4544567"/>
            <a:ext cx="3329940" cy="2157983"/>
          </a:xfrm>
          <a:prstGeom prst="rect">
            <a:avLst/>
          </a:prstGeom>
        </p:spPr>
      </p:pic>
      <p:sp>
        <p:nvSpPr>
          <p:cNvPr id="524" name="rect"/>
          <p:cNvSpPr/>
          <p:nvPr/>
        </p:nvSpPr>
        <p:spPr>
          <a:xfrm>
            <a:off x="5311902" y="5040058"/>
            <a:ext cx="2057400" cy="28575"/>
          </a:xfrm>
          <a:prstGeom prst="rect">
            <a:avLst/>
          </a:prstGeom>
          <a:solidFill>
            <a:srgbClr val="2196F3">
              <a:alpha val="100000"/>
            </a:srgbClr>
          </a:solidFill>
          <a:ln cap="flat">
            <a:noFill/>
            <a:prstDash val="solid"/>
            <a:miter lim="0"/>
          </a:ln>
        </p:spPr>
        <p:txBody>
          <a:bodyPr rtlCol="0"/>
          <a:lstStyle/>
          <a:p>
            <a:pPr algn="ctr"/>
            <a:endParaRPr lang="zh-CN" altLang="en-US"/>
          </a:p>
        </p:txBody>
      </p:sp>
      <p:sp>
        <p:nvSpPr>
          <p:cNvPr id="525" name="rect"/>
          <p:cNvSpPr/>
          <p:nvPr/>
        </p:nvSpPr>
        <p:spPr>
          <a:xfrm>
            <a:off x="5765419" y="4143946"/>
            <a:ext cx="1150365" cy="28575"/>
          </a:xfrm>
          <a:prstGeom prst="rect">
            <a:avLst/>
          </a:prstGeom>
          <a:solidFill>
            <a:srgbClr val="2196F3">
              <a:alpha val="100000"/>
            </a:srgbClr>
          </a:solidFill>
          <a:ln cap="flat">
            <a:noFill/>
            <a:prstDash val="solid"/>
            <a:miter lim="0"/>
          </a:ln>
        </p:spPr>
        <p:txBody>
          <a:bodyPr rtlCol="0"/>
          <a:lstStyle/>
          <a:p>
            <a:pPr algn="ctr"/>
            <a:endParaRPr lang="zh-CN" altLang="en-US"/>
          </a:p>
        </p:txBody>
      </p:sp>
      <p:sp>
        <p:nvSpPr>
          <p:cNvPr id="526" name="rect"/>
          <p:cNvSpPr/>
          <p:nvPr/>
        </p:nvSpPr>
        <p:spPr>
          <a:xfrm>
            <a:off x="5186425" y="5264086"/>
            <a:ext cx="2307082" cy="28575"/>
          </a:xfrm>
          <a:prstGeom prst="rect">
            <a:avLst/>
          </a:prstGeom>
          <a:solidFill>
            <a:srgbClr val="2196F3">
              <a:alpha val="100000"/>
            </a:srgbClr>
          </a:solidFill>
          <a:ln cap="flat">
            <a:noFill/>
            <a:prstDash val="solid"/>
            <a:miter lim="0"/>
          </a:ln>
        </p:spPr>
        <p:txBody>
          <a:bodyPr rtlCol="0"/>
          <a:lstStyle/>
          <a:p>
            <a:pPr algn="ctr"/>
            <a:endParaRPr lang="zh-CN" altLang="en-US"/>
          </a:p>
        </p:txBody>
      </p:sp>
      <p:sp>
        <p:nvSpPr>
          <p:cNvPr id="527" name="path"/>
          <p:cNvSpPr/>
          <p:nvPr/>
        </p:nvSpPr>
        <p:spPr>
          <a:xfrm>
            <a:off x="4723078" y="5271929"/>
            <a:ext cx="476098" cy="904429"/>
          </a:xfrm>
          <a:custGeom>
            <a:avLst/>
            <a:gdLst/>
            <a:ahLst/>
            <a:cxnLst/>
            <a:rect l="0" t="0" r="0" b="0"/>
            <a:pathLst>
              <a:path w="749" h="1424">
                <a:moveTo>
                  <a:pt x="20" y="1414"/>
                </a:moveTo>
                <a:lnTo>
                  <a:pt x="729" y="10"/>
                </a:lnTo>
              </a:path>
            </a:pathLst>
          </a:custGeom>
          <a:noFill/>
          <a:ln w="28575" cap="flat">
            <a:solidFill>
              <a:srgbClr val="2196F3">
                <a:alpha val="100000"/>
              </a:srgbClr>
            </a:solidFill>
            <a:prstDash val="solid"/>
            <a:round/>
          </a:ln>
        </p:spPr>
        <p:txBody>
          <a:bodyPr rtlCol="0"/>
          <a:lstStyle/>
          <a:p>
            <a:pPr algn="ctr"/>
            <a:endParaRPr lang="zh-CN" altLang="en-US"/>
          </a:p>
        </p:txBody>
      </p:sp>
      <p:pic>
        <p:nvPicPr>
          <p:cNvPr id="528" name="picture 528"/>
          <p:cNvPicPr>
            <a:picLocks noChangeAspect="1"/>
          </p:cNvPicPr>
          <p:nvPr/>
        </p:nvPicPr>
        <p:blipFill>
          <a:blip r:embed="rId4"/>
          <a:stretch>
            <a:fillRect/>
          </a:stretch>
        </p:blipFill>
        <p:spPr>
          <a:xfrm rot="21600000">
            <a:off x="4375784" y="3336797"/>
            <a:ext cx="1442085" cy="2673375"/>
          </a:xfrm>
          <a:prstGeom prst="rect">
            <a:avLst/>
          </a:prstGeom>
        </p:spPr>
      </p:pic>
      <p:sp>
        <p:nvSpPr>
          <p:cNvPr id="529" name="textbox 529"/>
          <p:cNvSpPr/>
          <p:nvPr/>
        </p:nvSpPr>
        <p:spPr>
          <a:xfrm>
            <a:off x="8695105" y="4434916"/>
            <a:ext cx="2207260" cy="642619"/>
          </a:xfrm>
          <a:prstGeom prst="rect">
            <a:avLst/>
          </a:prstGeom>
        </p:spPr>
        <p:txBody>
          <a:bodyPr vert="horz" wrap="square" lIns="0" tIns="0" rIns="0" bIns="0"/>
          <a:lstStyle/>
          <a:p>
            <a:pPr algn="l" rtl="0" eaLnBrk="0">
              <a:lnSpc>
                <a:spcPct val="100000"/>
              </a:lnSpc>
            </a:pPr>
            <a:endParaRPr lang="en-US" altLang="en-US" sz="100" dirty="0"/>
          </a:p>
          <a:p>
            <a:pPr marL="12700" indent="5715" algn="l" rtl="0" eaLnBrk="0">
              <a:lnSpc>
                <a:spcPct val="112000"/>
              </a:lnSpc>
              <a:spcBef>
                <a:spcPts val="0"/>
              </a:spcBef>
            </a:pPr>
            <a:r>
              <a:rPr sz="120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8 - 10 个 课 时 的 系 统 操 </a:t>
            </a:r>
            <a:r>
              <a:rPr sz="12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作</a:t>
            </a:r>
            <a:r>
              <a:rPr sz="1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      </a:t>
            </a:r>
            <a:r>
              <a:rPr sz="120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使 用 企 业 实 际 使 用 的 系 统 ，</a:t>
            </a:r>
            <a:r>
              <a:rPr sz="1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在 学 习 过 程 中 完 成 岗 位 培 训</a:t>
            </a:r>
            <a:r>
              <a:rPr sz="120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lang="en-US" altLang="en-US" sz="1200" dirty="0"/>
          </a:p>
        </p:txBody>
      </p:sp>
      <p:grpSp>
        <p:nvGrpSpPr>
          <p:cNvPr id="92" name="group 92"/>
          <p:cNvGrpSpPr/>
          <p:nvPr/>
        </p:nvGrpSpPr>
        <p:grpSpPr>
          <a:xfrm rot="21600000">
            <a:off x="5879794" y="3074309"/>
            <a:ext cx="923132" cy="899880"/>
            <a:chOff x="0" y="0"/>
            <a:chExt cx="923132" cy="899880"/>
          </a:xfrm>
        </p:grpSpPr>
        <p:sp>
          <p:nvSpPr>
            <p:cNvPr id="530" name="path"/>
            <p:cNvSpPr/>
            <p:nvPr/>
          </p:nvSpPr>
          <p:spPr>
            <a:xfrm>
              <a:off x="0" y="0"/>
              <a:ext cx="923132" cy="899880"/>
            </a:xfrm>
            <a:custGeom>
              <a:avLst/>
              <a:gdLst/>
              <a:ahLst/>
              <a:cxnLst/>
              <a:rect l="0" t="0" r="0" b="0"/>
              <a:pathLst>
                <a:path w="1453" h="1417">
                  <a:moveTo>
                    <a:pt x="20" y="1406"/>
                  </a:moveTo>
                  <a:lnTo>
                    <a:pt x="726" y="10"/>
                  </a:lnTo>
                  <a:lnTo>
                    <a:pt x="1433" y="1406"/>
                  </a:lnTo>
                </a:path>
              </a:pathLst>
            </a:custGeom>
            <a:noFill/>
            <a:ln w="28575" cap="flat">
              <a:solidFill>
                <a:srgbClr val="2196F3">
                  <a:alpha val="100000"/>
                </a:srgbClr>
              </a:solidFill>
              <a:prstDash val="solid"/>
              <a:round/>
            </a:ln>
          </p:spPr>
          <p:txBody>
            <a:bodyPr rtlCol="0"/>
            <a:lstStyle/>
            <a:p>
              <a:pPr algn="ctr"/>
              <a:endParaRPr lang="zh-CN" altLang="en-US"/>
            </a:p>
          </p:txBody>
        </p:sp>
        <p:sp>
          <p:nvSpPr>
            <p:cNvPr id="531" name="textbox 531"/>
            <p:cNvSpPr/>
            <p:nvPr/>
          </p:nvSpPr>
          <p:spPr>
            <a:xfrm>
              <a:off x="-12700" y="-12700"/>
              <a:ext cx="948689" cy="925830"/>
            </a:xfrm>
            <a:prstGeom prst="rect">
              <a:avLst/>
            </a:prstGeom>
          </p:spPr>
          <p:txBody>
            <a:bodyPr vert="horz" wrap="square" lIns="0" tIns="0" rIns="0" bIns="0"/>
            <a:lstStyle/>
            <a:p>
              <a:pPr algn="l" rtl="0" eaLnBrk="0">
                <a:lnSpc>
                  <a:spcPct val="113000"/>
                </a:lnSpc>
              </a:pPr>
              <a:endParaRPr lang="en-US" altLang="en-US" sz="1000" dirty="0"/>
            </a:p>
            <a:p>
              <a:pPr algn="l" rtl="0" eaLnBrk="0">
                <a:lnSpc>
                  <a:spcPct val="113000"/>
                </a:lnSpc>
              </a:pPr>
              <a:endParaRPr lang="en-US" altLang="en-US" sz="1000" dirty="0"/>
            </a:p>
            <a:p>
              <a:pPr algn="l" rtl="0" eaLnBrk="0">
                <a:lnSpc>
                  <a:spcPct val="113000"/>
                </a:lnSpc>
              </a:pPr>
              <a:endParaRPr lang="en-US" altLang="en-US" sz="1000" dirty="0"/>
            </a:p>
            <a:p>
              <a:pPr marL="257810" algn="l" rtl="0" eaLnBrk="0">
                <a:lnSpc>
                  <a:spcPct val="98000"/>
                </a:lnSpc>
                <a:spcBef>
                  <a:spcPts val="5"/>
                </a:spcBef>
              </a:pPr>
              <a:r>
                <a:rPr sz="900" spc="200" dirty="0">
                  <a:solidFill>
                    <a:srgbClr val="2196F3">
                      <a:alpha val="100000"/>
                    </a:srgbClr>
                  </a:solidFill>
                  <a:latin typeface="微软雅黑" panose="020B0503020204020204" charset="-122"/>
                  <a:ea typeface="微软雅黑" panose="020B0503020204020204" charset="-122"/>
                  <a:cs typeface="微软雅黑" panose="020B0503020204020204" charset="-122"/>
                </a:rPr>
                <a:t>企业</a:t>
              </a:r>
              <a:r>
                <a:rPr sz="900" spc="170" dirty="0">
                  <a:solidFill>
                    <a:srgbClr val="2196F3">
                      <a:alpha val="100000"/>
                    </a:srgbClr>
                  </a:solidFill>
                  <a:latin typeface="微软雅黑" panose="020B0503020204020204" charset="-122"/>
                  <a:ea typeface="微软雅黑" panose="020B0503020204020204" charset="-122"/>
                  <a:cs typeface="微软雅黑" panose="020B0503020204020204" charset="-122"/>
                </a:rPr>
                <a:t>实</a:t>
              </a:r>
              <a:endParaRPr lang="en-US" altLang="en-US" sz="900" dirty="0"/>
            </a:p>
            <a:p>
              <a:pPr marL="408940" algn="l" rtl="0" eaLnBrk="0">
                <a:lnSpc>
                  <a:spcPts val="1160"/>
                </a:lnSpc>
              </a:pPr>
              <a:r>
                <a:rPr sz="900" spc="30" dirty="0">
                  <a:solidFill>
                    <a:srgbClr val="2196F3">
                      <a:alpha val="100000"/>
                    </a:srgbClr>
                  </a:solidFill>
                  <a:latin typeface="微软雅黑" panose="020B0503020204020204" charset="-122"/>
                  <a:ea typeface="微软雅黑" panose="020B0503020204020204" charset="-122"/>
                  <a:cs typeface="微软雅黑" panose="020B0503020204020204" charset="-122"/>
                </a:rPr>
                <a:t>习</a:t>
              </a:r>
              <a:endParaRPr lang="en-US" altLang="en-US" sz="900" dirty="0"/>
            </a:p>
          </p:txBody>
        </p:sp>
      </p:grpSp>
      <p:sp>
        <p:nvSpPr>
          <p:cNvPr id="532" name="textbox 532"/>
          <p:cNvSpPr/>
          <p:nvPr/>
        </p:nvSpPr>
        <p:spPr>
          <a:xfrm>
            <a:off x="8633739" y="3438347"/>
            <a:ext cx="1862454" cy="427990"/>
          </a:xfrm>
          <a:prstGeom prst="rect">
            <a:avLst/>
          </a:prstGeom>
        </p:spPr>
        <p:txBody>
          <a:bodyPr vert="horz" wrap="square" lIns="0" tIns="0" rIns="0" bIns="0"/>
          <a:lstStyle/>
          <a:p>
            <a:pPr algn="l" rtl="0" eaLnBrk="0">
              <a:lnSpc>
                <a:spcPct val="108000"/>
              </a:lnSpc>
            </a:pPr>
            <a:endParaRPr lang="en-US" altLang="en-US" sz="100" dirty="0"/>
          </a:p>
          <a:p>
            <a:pPr marL="13335" indent="-635" algn="l" rtl="0" eaLnBrk="0">
              <a:lnSpc>
                <a:spcPct val="109000"/>
              </a:lnSpc>
              <a:spcBef>
                <a:spcPts val="0"/>
              </a:spcBef>
            </a:pPr>
            <a:r>
              <a:rPr sz="120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组 织 学 生 企 业 实 地 实 习</a:t>
            </a:r>
            <a:r>
              <a:rPr sz="120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累 计 实 际 工 作 经 验 </a:t>
            </a:r>
            <a:r>
              <a:rPr sz="120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lang="en-US" altLang="en-US" sz="1200" dirty="0"/>
          </a:p>
        </p:txBody>
      </p:sp>
      <p:sp>
        <p:nvSpPr>
          <p:cNvPr id="534" name="path"/>
          <p:cNvSpPr/>
          <p:nvPr/>
        </p:nvSpPr>
        <p:spPr>
          <a:xfrm>
            <a:off x="7480789" y="5271862"/>
            <a:ext cx="481874" cy="904562"/>
          </a:xfrm>
          <a:custGeom>
            <a:avLst/>
            <a:gdLst/>
            <a:ahLst/>
            <a:cxnLst/>
            <a:rect l="0" t="0" r="0" b="0"/>
            <a:pathLst>
              <a:path w="758" h="1424">
                <a:moveTo>
                  <a:pt x="20" y="10"/>
                </a:moveTo>
                <a:lnTo>
                  <a:pt x="738" y="1414"/>
                </a:lnTo>
              </a:path>
            </a:pathLst>
          </a:custGeom>
          <a:noFill/>
          <a:ln w="28575" cap="flat">
            <a:solidFill>
              <a:srgbClr val="2196F3">
                <a:alpha val="100000"/>
              </a:srgbClr>
            </a:solidFill>
            <a:prstDash val="solid"/>
            <a:round/>
          </a:ln>
        </p:spPr>
        <p:txBody>
          <a:bodyPr rtlCol="0"/>
          <a:lstStyle/>
          <a:p>
            <a:pPr algn="ctr"/>
            <a:endParaRPr lang="zh-CN" altLang="en-US"/>
          </a:p>
        </p:txBody>
      </p:sp>
      <p:sp>
        <p:nvSpPr>
          <p:cNvPr id="535" name="path"/>
          <p:cNvSpPr/>
          <p:nvPr/>
        </p:nvSpPr>
        <p:spPr>
          <a:xfrm>
            <a:off x="6903036" y="4151782"/>
            <a:ext cx="479013" cy="909015"/>
          </a:xfrm>
          <a:custGeom>
            <a:avLst/>
            <a:gdLst/>
            <a:ahLst/>
            <a:cxnLst/>
            <a:rect l="0" t="0" r="0" b="0"/>
            <a:pathLst>
              <a:path w="754" h="1431">
                <a:moveTo>
                  <a:pt x="20" y="10"/>
                </a:moveTo>
                <a:lnTo>
                  <a:pt x="734" y="1421"/>
                </a:lnTo>
              </a:path>
            </a:pathLst>
          </a:custGeom>
          <a:noFill/>
          <a:ln w="28575" cap="flat">
            <a:solidFill>
              <a:srgbClr val="2196F3">
                <a:alpha val="100000"/>
              </a:srgbClr>
            </a:solidFill>
            <a:prstDash val="solid"/>
            <a:round/>
          </a:ln>
        </p:spPr>
        <p:txBody>
          <a:bodyPr rtlCol="0"/>
          <a:lstStyle/>
          <a:p>
            <a:pPr algn="ctr"/>
            <a:endParaRPr lang="zh-CN" altLang="en-US"/>
          </a:p>
        </p:txBody>
      </p:sp>
      <p:sp>
        <p:nvSpPr>
          <p:cNvPr id="536" name="textbox 536"/>
          <p:cNvSpPr/>
          <p:nvPr/>
        </p:nvSpPr>
        <p:spPr>
          <a:xfrm>
            <a:off x="8635110" y="5605373"/>
            <a:ext cx="2546985" cy="209550"/>
          </a:xfrm>
          <a:prstGeom prst="rect">
            <a:avLst/>
          </a:prstGeom>
        </p:spPr>
        <p:txBody>
          <a:bodyPr vert="horz" wrap="square" lIns="0" tIns="0" rIns="0" bIns="0"/>
          <a:lstStyle/>
          <a:p>
            <a:pPr algn="l" rtl="0" eaLnBrk="0">
              <a:lnSpc>
                <a:spcPct val="127000"/>
              </a:lnSpc>
            </a:pPr>
            <a:endParaRPr lang="en-US" altLang="en-US" sz="100" dirty="0"/>
          </a:p>
          <a:p>
            <a:pPr marL="12700" algn="l" rtl="0" eaLnBrk="0">
              <a:lnSpc>
                <a:spcPct val="97000"/>
              </a:lnSpc>
            </a:pP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配</a:t>
            </a:r>
            <a:r>
              <a:rPr sz="120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合</a:t>
            </a:r>
            <a:r>
              <a:rPr sz="1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特</a:t>
            </a:r>
            <a:r>
              <a:rPr sz="120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色</a:t>
            </a:r>
            <a:r>
              <a:rPr sz="1200" spc="-1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班</a:t>
            </a:r>
            <a:r>
              <a:rPr sz="1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设</a:t>
            </a:r>
            <a:r>
              <a:rPr sz="1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置</a:t>
            </a:r>
            <a:r>
              <a:rPr sz="120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专</a:t>
            </a:r>
            <a:r>
              <a:rPr sz="120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业</a:t>
            </a:r>
            <a:r>
              <a:rPr sz="1200" spc="-1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课</a:t>
            </a:r>
            <a:r>
              <a:rPr sz="120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程</a:t>
            </a:r>
            <a:r>
              <a:rPr sz="120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内</a:t>
            </a:r>
            <a:r>
              <a:rPr sz="120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容</a:t>
            </a:r>
            <a:r>
              <a:rPr sz="120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lang="en-US" altLang="en-US" sz="1200" dirty="0"/>
          </a:p>
        </p:txBody>
      </p:sp>
      <p:pic>
        <p:nvPicPr>
          <p:cNvPr id="537" name="picture 537"/>
          <p:cNvPicPr>
            <a:picLocks noChangeAspect="1"/>
          </p:cNvPicPr>
          <p:nvPr/>
        </p:nvPicPr>
        <p:blipFill>
          <a:blip r:embed="rId5"/>
          <a:stretch>
            <a:fillRect/>
          </a:stretch>
        </p:blipFill>
        <p:spPr>
          <a:xfrm rot="21600000">
            <a:off x="6595617" y="3569461"/>
            <a:ext cx="1955038" cy="127000"/>
          </a:xfrm>
          <a:prstGeom prst="rect">
            <a:avLst/>
          </a:prstGeom>
        </p:spPr>
      </p:pic>
      <p:pic>
        <p:nvPicPr>
          <p:cNvPr id="538" name="picture 538"/>
          <p:cNvPicPr>
            <a:picLocks noChangeAspect="1"/>
          </p:cNvPicPr>
          <p:nvPr/>
        </p:nvPicPr>
        <p:blipFill>
          <a:blip r:embed="rId6"/>
          <a:stretch>
            <a:fillRect/>
          </a:stretch>
        </p:blipFill>
        <p:spPr>
          <a:xfrm rot="21600000">
            <a:off x="7060438" y="4491608"/>
            <a:ext cx="1560448" cy="127000"/>
          </a:xfrm>
          <a:prstGeom prst="rect">
            <a:avLst/>
          </a:prstGeom>
        </p:spPr>
      </p:pic>
      <p:sp>
        <p:nvSpPr>
          <p:cNvPr id="539"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pic>
        <p:nvPicPr>
          <p:cNvPr id="540" name="picture 540"/>
          <p:cNvPicPr>
            <a:picLocks noChangeAspect="1"/>
          </p:cNvPicPr>
          <p:nvPr/>
        </p:nvPicPr>
        <p:blipFill>
          <a:blip r:embed="rId7"/>
          <a:stretch>
            <a:fillRect/>
          </a:stretch>
        </p:blipFill>
        <p:spPr>
          <a:xfrm rot="21600000">
            <a:off x="7687056" y="5621020"/>
            <a:ext cx="863600" cy="127000"/>
          </a:xfrm>
          <a:prstGeom prst="rect">
            <a:avLst/>
          </a:prstGeom>
        </p:spPr>
      </p:pic>
      <p:sp>
        <p:nvSpPr>
          <p:cNvPr id="541" name="textbox 541"/>
          <p:cNvSpPr/>
          <p:nvPr/>
        </p:nvSpPr>
        <p:spPr>
          <a:xfrm>
            <a:off x="5985766" y="4519418"/>
            <a:ext cx="693419" cy="203834"/>
          </a:xfrm>
          <a:prstGeom prst="rect">
            <a:avLst/>
          </a:prstGeom>
        </p:spPr>
        <p:txBody>
          <a:bodyPr vert="horz" wrap="square" lIns="0" tIns="0" rIns="0" bIns="0"/>
          <a:lstStyle/>
          <a:p>
            <a:pPr algn="l" rtl="0" eaLnBrk="0">
              <a:lnSpc>
                <a:spcPct val="87000"/>
              </a:lnSpc>
            </a:pPr>
            <a:endParaRPr lang="en-US" altLang="en-US" sz="100" dirty="0"/>
          </a:p>
          <a:p>
            <a:pPr marL="12700" algn="l" rtl="0" eaLnBrk="0">
              <a:lnSpc>
                <a:spcPct val="97000"/>
              </a:lnSpc>
            </a:pPr>
            <a:r>
              <a:rPr sz="1200" spc="120" dirty="0">
                <a:solidFill>
                  <a:srgbClr val="2196F3">
                    <a:alpha val="100000"/>
                  </a:srgbClr>
                </a:solidFill>
                <a:latin typeface="微软雅黑" panose="020B0503020204020204" charset="-122"/>
                <a:ea typeface="微软雅黑" panose="020B0503020204020204" charset="-122"/>
                <a:cs typeface="微软雅黑" panose="020B0503020204020204" charset="-122"/>
              </a:rPr>
              <a:t>系统实</a:t>
            </a:r>
            <a:r>
              <a:rPr sz="1200" spc="90" dirty="0">
                <a:solidFill>
                  <a:srgbClr val="2196F3">
                    <a:alpha val="100000"/>
                  </a:srgbClr>
                </a:solidFill>
                <a:latin typeface="微软雅黑" panose="020B0503020204020204" charset="-122"/>
                <a:ea typeface="微软雅黑" panose="020B0503020204020204" charset="-122"/>
                <a:cs typeface="微软雅黑" panose="020B0503020204020204" charset="-122"/>
              </a:rPr>
              <a:t>操</a:t>
            </a:r>
            <a:endParaRPr lang="en-US" altLang="en-US" sz="1200" dirty="0"/>
          </a:p>
        </p:txBody>
      </p:sp>
      <p:sp>
        <p:nvSpPr>
          <p:cNvPr id="542" name="textbox 542"/>
          <p:cNvSpPr/>
          <p:nvPr/>
        </p:nvSpPr>
        <p:spPr>
          <a:xfrm>
            <a:off x="5986348" y="5637072"/>
            <a:ext cx="692150" cy="203834"/>
          </a:xfrm>
          <a:prstGeom prst="rect">
            <a:avLst/>
          </a:prstGeom>
        </p:spPr>
        <p:txBody>
          <a:bodyPr vert="horz" wrap="square" lIns="0" tIns="0" rIns="0" bIns="0"/>
          <a:lstStyle/>
          <a:p>
            <a:pPr algn="l" rtl="0" eaLnBrk="0">
              <a:lnSpc>
                <a:spcPct val="88000"/>
              </a:lnSpc>
            </a:pPr>
            <a:endParaRPr lang="en-US" altLang="en-US" sz="100" dirty="0"/>
          </a:p>
          <a:p>
            <a:pPr marL="12700" algn="l" rtl="0" eaLnBrk="0">
              <a:lnSpc>
                <a:spcPct val="97000"/>
              </a:lnSpc>
            </a:pPr>
            <a:r>
              <a:rPr sz="1200" spc="120" dirty="0">
                <a:solidFill>
                  <a:srgbClr val="2196F3">
                    <a:alpha val="100000"/>
                  </a:srgbClr>
                </a:solidFill>
                <a:latin typeface="微软雅黑" panose="020B0503020204020204" charset="-122"/>
                <a:ea typeface="微软雅黑" panose="020B0503020204020204" charset="-122"/>
                <a:cs typeface="微软雅黑" panose="020B0503020204020204" charset="-122"/>
              </a:rPr>
              <a:t>课程设</a:t>
            </a:r>
            <a:r>
              <a:rPr sz="1200" spc="80" dirty="0">
                <a:solidFill>
                  <a:srgbClr val="2196F3">
                    <a:alpha val="100000"/>
                  </a:srgbClr>
                </a:solidFill>
                <a:latin typeface="微软雅黑" panose="020B0503020204020204" charset="-122"/>
                <a:ea typeface="微软雅黑" panose="020B0503020204020204" charset="-122"/>
                <a:cs typeface="微软雅黑" panose="020B0503020204020204" charset="-122"/>
              </a:rPr>
              <a:t>置</a:t>
            </a:r>
            <a:endParaRPr lang="en-US" altLang="en-US" sz="1200" dirty="0"/>
          </a:p>
        </p:txBody>
      </p:sp>
      <p:pic>
        <p:nvPicPr>
          <p:cNvPr id="543" name="picture 543"/>
          <p:cNvPicPr>
            <a:picLocks noChangeAspect="1"/>
          </p:cNvPicPr>
          <p:nvPr/>
        </p:nvPicPr>
        <p:blipFill>
          <a:blip r:embed="rId8"/>
          <a:stretch>
            <a:fillRect/>
          </a:stretch>
        </p:blipFill>
        <p:spPr>
          <a:xfrm rot="21600000">
            <a:off x="5118734" y="3787902"/>
            <a:ext cx="268605" cy="348106"/>
          </a:xfrm>
          <a:prstGeom prst="rect">
            <a:avLst/>
          </a:prstGeom>
        </p:spPr>
      </p:pic>
      <p:sp>
        <p:nvSpPr>
          <p:cNvPr id="544" name="path"/>
          <p:cNvSpPr/>
          <p:nvPr/>
        </p:nvSpPr>
        <p:spPr>
          <a:xfrm>
            <a:off x="4735829" y="6155626"/>
            <a:ext cx="3214116" cy="28575"/>
          </a:xfrm>
          <a:custGeom>
            <a:avLst/>
            <a:gdLst/>
            <a:ahLst/>
            <a:cxnLst/>
            <a:rect l="0" t="0" r="0" b="0"/>
            <a:pathLst>
              <a:path w="5061" h="45">
                <a:moveTo>
                  <a:pt x="5061" y="22"/>
                </a:moveTo>
                <a:lnTo>
                  <a:pt x="2507" y="22"/>
                </a:lnTo>
                <a:lnTo>
                  <a:pt x="0" y="22"/>
                </a:lnTo>
              </a:path>
            </a:pathLst>
          </a:custGeom>
          <a:noFill/>
          <a:ln w="28575" cap="flat">
            <a:solidFill>
              <a:srgbClr val="2196F3">
                <a:alpha val="100000"/>
              </a:srgbClr>
            </a:solidFill>
            <a:prstDash val="solid"/>
            <a:round/>
          </a:ln>
        </p:spPr>
        <p:txBody>
          <a:bodyPr rtlCol="0"/>
          <a:lstStyle/>
          <a:p>
            <a:pPr algn="ctr"/>
            <a:endParaRPr lang="zh-CN" altLang="en-US"/>
          </a:p>
        </p:txBody>
      </p:sp>
      <p:sp>
        <p:nvSpPr>
          <p:cNvPr id="545" name="path"/>
          <p:cNvSpPr/>
          <p:nvPr/>
        </p:nvSpPr>
        <p:spPr>
          <a:xfrm>
            <a:off x="5892545" y="3953446"/>
            <a:ext cx="897635" cy="28575"/>
          </a:xfrm>
          <a:custGeom>
            <a:avLst/>
            <a:gdLst/>
            <a:ahLst/>
            <a:cxnLst/>
            <a:rect l="0" t="0" r="0" b="0"/>
            <a:pathLst>
              <a:path w="1413" h="45">
                <a:moveTo>
                  <a:pt x="1413" y="22"/>
                </a:moveTo>
                <a:lnTo>
                  <a:pt x="0" y="22"/>
                </a:lnTo>
                <a:close/>
              </a:path>
            </a:pathLst>
          </a:custGeom>
          <a:noFill/>
          <a:ln w="28575" cap="flat">
            <a:solidFill>
              <a:srgbClr val="2196F3">
                <a:alpha val="100000"/>
              </a:srgbClr>
            </a:solidFill>
            <a:prstDash val="solid"/>
            <a:round/>
          </a:ln>
        </p:spPr>
        <p:txBody>
          <a:bodyPr rtlCol="0"/>
          <a:lstStyle/>
          <a:p>
            <a:pPr algn="ct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3995" y="595630"/>
            <a:ext cx="9029065" cy="826770"/>
          </a:xfrm>
          <a:prstGeom prst="rect">
            <a:avLst/>
          </a:prstGeom>
        </p:spPr>
        <p:txBody>
          <a:bodyPr wrap="none">
            <a:noAutofit/>
          </a:bodyPr>
          <a:lstStyle/>
          <a:p>
            <a:pPr algn="l">
              <a:lnSpc>
                <a:spcPct val="100000"/>
              </a:lnSpc>
              <a:spcBef>
                <a:spcPct val="0"/>
              </a:spcBef>
              <a:buFontTx/>
              <a:buNone/>
            </a:pPr>
            <a:r>
              <a:rPr lang="zh-CN" altLang="en-US" sz="1600" b="1"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rPr>
              <a:t>成功案例：协助上海对外贸易学院打造全新国际经济组织人才特色班，提供整套课程体系及实操仿真</a:t>
            </a:r>
          </a:p>
          <a:p>
            <a:pPr algn="l">
              <a:lnSpc>
                <a:spcPct val="100000"/>
              </a:lnSpc>
              <a:spcBef>
                <a:spcPct val="0"/>
              </a:spcBef>
              <a:buFontTx/>
              <a:buNone/>
            </a:pPr>
            <a:r>
              <a:rPr lang="zh-CN" altLang="en-US" sz="1600" b="1"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rPr>
              <a:t>模拟系统</a:t>
            </a:r>
            <a:endParaRPr lang="en-US" altLang="zh-CN" sz="1600" b="1"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endParaRPr>
          </a:p>
        </p:txBody>
      </p:sp>
      <p:pic>
        <p:nvPicPr>
          <p:cNvPr id="3" name="图片 2"/>
          <p:cNvPicPr>
            <a:picLocks noChangeAspect="1"/>
          </p:cNvPicPr>
          <p:nvPr/>
        </p:nvPicPr>
        <p:blipFill>
          <a:blip r:embed="rId5"/>
          <a:srcRect b="13492"/>
          <a:stretch>
            <a:fillRect/>
          </a:stretch>
        </p:blipFill>
        <p:spPr>
          <a:xfrm>
            <a:off x="213995" y="2552700"/>
            <a:ext cx="10274935" cy="4095750"/>
          </a:xfrm>
          <a:prstGeom prst="rect">
            <a:avLst/>
          </a:prstGeom>
        </p:spPr>
      </p:pic>
      <p:sp>
        <p:nvSpPr>
          <p:cNvPr id="24" name="文本框 23"/>
          <p:cNvSpPr txBox="1"/>
          <p:nvPr/>
        </p:nvSpPr>
        <p:spPr>
          <a:xfrm>
            <a:off x="213995" y="1722755"/>
            <a:ext cx="4402455" cy="829945"/>
          </a:xfrm>
          <a:prstGeom prst="rect">
            <a:avLst/>
          </a:prstGeom>
          <a:noFill/>
        </p:spPr>
        <p:txBody>
          <a:bodyPr wrap="square" rtlCol="0">
            <a:spAutoFit/>
          </a:bodyPr>
          <a:lstStyle/>
          <a:p>
            <a:pPr>
              <a:lnSpc>
                <a:spcPct val="150000"/>
              </a:lnSpc>
            </a:pPr>
            <a:r>
              <a:rPr lang="zh-CN" altLang="en-US" b="1">
                <a:solidFill>
                  <a:schemeClr val="accent1"/>
                </a:solidFill>
                <a:latin typeface="微软雅黑" panose="020B0503020204020204" charset="-122"/>
                <a:ea typeface="微软雅黑" panose="020B0503020204020204" charset="-122"/>
              </a:rPr>
              <a:t>海关数据库</a:t>
            </a:r>
          </a:p>
          <a:p>
            <a:pPr>
              <a:lnSpc>
                <a:spcPct val="150000"/>
              </a:lnSpc>
            </a:pPr>
            <a:r>
              <a:rPr lang="zh-CN" altLang="en-US" sz="1400">
                <a:solidFill>
                  <a:schemeClr val="tx1"/>
                </a:solidFill>
                <a:latin typeface="微软雅黑" panose="020B0503020204020204" charset="-122"/>
                <a:ea typeface="微软雅黑" panose="020B0503020204020204" charset="-122"/>
              </a:rPr>
              <a:t>提供当年海关数据，可根据需求进行数据维护和更新</a:t>
            </a:r>
          </a:p>
        </p:txBody>
      </p:sp>
      <p:sp>
        <p:nvSpPr>
          <p:cNvPr id="2" name="文本框 1"/>
          <p:cNvSpPr txBox="1"/>
          <p:nvPr/>
        </p:nvSpPr>
        <p:spPr>
          <a:xfrm>
            <a:off x="213995" y="1004570"/>
            <a:ext cx="8479790" cy="829945"/>
          </a:xfrm>
          <a:prstGeom prst="rect">
            <a:avLst/>
          </a:prstGeom>
          <a:noFill/>
        </p:spPr>
        <p:txBody>
          <a:bodyPr wrap="square" rtlCol="0">
            <a:spAutoFit/>
          </a:bodyPr>
          <a:lstStyle/>
          <a:p>
            <a:pPr algn="l">
              <a:lnSpc>
                <a:spcPct val="150000"/>
              </a:lnSpc>
              <a:buClrTx/>
              <a:buSzTx/>
              <a:buFontTx/>
            </a:pPr>
            <a:r>
              <a:rPr lang="zh-CN" altLang="en-US" sz="1800" b="1">
                <a:solidFill>
                  <a:schemeClr val="accent1"/>
                </a:solidFill>
                <a:latin typeface="微软雅黑" panose="020B0503020204020204" charset="-122"/>
                <a:ea typeface="微软雅黑" panose="020B0503020204020204" charset="-122"/>
              </a:rPr>
              <a:t>教学辅助工具</a:t>
            </a:r>
          </a:p>
          <a:p>
            <a:pPr>
              <a:lnSpc>
                <a:spcPct val="150000"/>
              </a:lnSpc>
            </a:pPr>
            <a:r>
              <a:rPr lang="zh-CN" altLang="en-US" sz="1400">
                <a:solidFill>
                  <a:schemeClr val="tx1"/>
                </a:solidFill>
                <a:latin typeface="微软雅黑" panose="020B0503020204020204" charset="-122"/>
                <a:ea typeface="微软雅黑" panose="020B0503020204020204" charset="-122"/>
              </a:rPr>
              <a:t>为老师教学提供辅助工具，学生通过动手查询、分析，巩固理论知识，增加实操经验。</a:t>
            </a:r>
          </a:p>
        </p:txBody>
      </p:sp>
      <p:sp>
        <p:nvSpPr>
          <p:cNvPr id="539" name="rect"/>
          <p:cNvSpPr/>
          <p:nvPr>
            <p:custDataLst>
              <p:tags r:id="rId1"/>
            </p:custDataLst>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522" name="rect"/>
          <p:cNvSpPr/>
          <p:nvPr>
            <p:custDataLst>
              <p:tags r:id="rId2"/>
            </p:custDataLst>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96850" y="429260"/>
            <a:ext cx="9288780" cy="568960"/>
          </a:xfrm>
          <a:prstGeom prst="rect">
            <a:avLst/>
          </a:prstGeom>
        </p:spPr>
        <p:txBody>
          <a:bodyPr wrap="square">
            <a:noAutofit/>
          </a:bodyPr>
          <a:lstStyle/>
          <a:p>
            <a:pPr algn="l">
              <a:lnSpc>
                <a:spcPct val="100000"/>
              </a:lnSpc>
              <a:spcBef>
                <a:spcPct val="0"/>
              </a:spcBef>
              <a:buFontTx/>
              <a:buNone/>
            </a:pPr>
            <a:r>
              <a:rPr lang="zh-CN" altLang="en-US" sz="1600" b="1"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rPr>
              <a:t>成功案例：协助上海对外贸易学院打造全新国际经济组织人才特色班，提供整套课程体系及实操仿真模拟系统</a:t>
            </a:r>
            <a:endParaRPr lang="en-US" altLang="zh-CN" sz="1600" b="1"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endParaRPr>
          </a:p>
        </p:txBody>
      </p:sp>
      <p:pic>
        <p:nvPicPr>
          <p:cNvPr id="7" name="图片 6"/>
          <p:cNvPicPr>
            <a:picLocks noChangeAspect="1"/>
          </p:cNvPicPr>
          <p:nvPr/>
        </p:nvPicPr>
        <p:blipFill>
          <a:blip r:embed="rId5"/>
          <a:srcRect b="25321"/>
          <a:stretch>
            <a:fillRect/>
          </a:stretch>
        </p:blipFill>
        <p:spPr>
          <a:xfrm>
            <a:off x="196850" y="2743200"/>
            <a:ext cx="9128125" cy="1884045"/>
          </a:xfrm>
          <a:prstGeom prst="rect">
            <a:avLst/>
          </a:prstGeom>
        </p:spPr>
      </p:pic>
      <p:sp>
        <p:nvSpPr>
          <p:cNvPr id="24" name="文本框 23"/>
          <p:cNvSpPr txBox="1"/>
          <p:nvPr/>
        </p:nvSpPr>
        <p:spPr>
          <a:xfrm>
            <a:off x="196850" y="2374900"/>
            <a:ext cx="4909820" cy="368300"/>
          </a:xfrm>
          <a:prstGeom prst="rect">
            <a:avLst/>
          </a:prstGeom>
          <a:noFill/>
        </p:spPr>
        <p:txBody>
          <a:bodyPr wrap="square" rtlCol="0">
            <a:spAutoFit/>
          </a:bodyPr>
          <a:lstStyle/>
          <a:p>
            <a:r>
              <a:rPr lang="zh-CN" altLang="en-US" b="1">
                <a:solidFill>
                  <a:schemeClr val="accent1"/>
                </a:solidFill>
                <a:latin typeface="微软雅黑" panose="020B0503020204020204" charset="-122"/>
                <a:ea typeface="微软雅黑" panose="020B0503020204020204" charset="-122"/>
              </a:rPr>
              <a:t>教师端可直接下发作业给指定学生</a:t>
            </a:r>
          </a:p>
        </p:txBody>
      </p:sp>
      <p:pic>
        <p:nvPicPr>
          <p:cNvPr id="2" name="图片 1"/>
          <p:cNvPicPr>
            <a:picLocks noChangeAspect="1"/>
          </p:cNvPicPr>
          <p:nvPr/>
        </p:nvPicPr>
        <p:blipFill>
          <a:blip r:embed="rId6"/>
          <a:srcRect b="27746"/>
          <a:stretch>
            <a:fillRect/>
          </a:stretch>
        </p:blipFill>
        <p:spPr>
          <a:xfrm>
            <a:off x="196850" y="5136515"/>
            <a:ext cx="8983980" cy="1453515"/>
          </a:xfrm>
          <a:prstGeom prst="rect">
            <a:avLst/>
          </a:prstGeom>
        </p:spPr>
      </p:pic>
      <p:sp>
        <p:nvSpPr>
          <p:cNvPr id="4" name="文本框 3"/>
          <p:cNvSpPr txBox="1"/>
          <p:nvPr/>
        </p:nvSpPr>
        <p:spPr>
          <a:xfrm>
            <a:off x="196850" y="4668520"/>
            <a:ext cx="4909820" cy="368300"/>
          </a:xfrm>
          <a:prstGeom prst="rect">
            <a:avLst/>
          </a:prstGeom>
          <a:noFill/>
        </p:spPr>
        <p:txBody>
          <a:bodyPr wrap="square" rtlCol="0">
            <a:spAutoFit/>
          </a:bodyPr>
          <a:lstStyle/>
          <a:p>
            <a:r>
              <a:rPr lang="zh-CN" altLang="en-US" b="1">
                <a:solidFill>
                  <a:schemeClr val="accent1"/>
                </a:solidFill>
                <a:latin typeface="微软雅黑" panose="020B0503020204020204" charset="-122"/>
                <a:ea typeface="微软雅黑" panose="020B0503020204020204" charset="-122"/>
              </a:rPr>
              <a:t>学生完成作业后，可直接在线提交作业</a:t>
            </a:r>
          </a:p>
        </p:txBody>
      </p:sp>
      <p:sp>
        <p:nvSpPr>
          <p:cNvPr id="3" name="文本框 2"/>
          <p:cNvSpPr txBox="1"/>
          <p:nvPr/>
        </p:nvSpPr>
        <p:spPr>
          <a:xfrm>
            <a:off x="257175" y="1179195"/>
            <a:ext cx="9007475" cy="1014730"/>
          </a:xfrm>
          <a:prstGeom prst="rect">
            <a:avLst/>
          </a:prstGeom>
          <a:noFill/>
        </p:spPr>
        <p:txBody>
          <a:bodyPr wrap="square" rtlCol="0">
            <a:spAutoFit/>
          </a:bodyPr>
          <a:lstStyle/>
          <a:p>
            <a:r>
              <a:rPr lang="zh-CN" altLang="en-US" b="1">
                <a:solidFill>
                  <a:schemeClr val="accent1"/>
                </a:solidFill>
                <a:latin typeface="微软雅黑" panose="020B0503020204020204" charset="-122"/>
                <a:ea typeface="微软雅黑" panose="020B0503020204020204" charset="-122"/>
              </a:rPr>
              <a:t>案例题库</a:t>
            </a:r>
          </a:p>
          <a:p>
            <a:pPr marL="285750" indent="-285750">
              <a:buFont typeface="Wingdings" panose="05000000000000000000" charset="0"/>
              <a:buChar char="l"/>
            </a:pPr>
            <a:r>
              <a:rPr lang="zh-CN" altLang="en-US" sz="1400">
                <a:solidFill>
                  <a:schemeClr val="tx1"/>
                </a:solidFill>
                <a:latin typeface="微软雅黑" panose="020B0503020204020204" charset="-122"/>
                <a:ea typeface="微软雅黑" panose="020B0503020204020204" charset="-122"/>
              </a:rPr>
              <a:t>采用企业案例改编，让学生接触实际的作业流程和实操工具。</a:t>
            </a:r>
          </a:p>
          <a:p>
            <a:pPr marL="285750" indent="-285750">
              <a:buFont typeface="Wingdings" panose="05000000000000000000" charset="0"/>
              <a:buChar char="l"/>
            </a:pPr>
            <a:r>
              <a:rPr lang="zh-CN" altLang="en-US" sz="1400">
                <a:solidFill>
                  <a:schemeClr val="tx1"/>
                </a:solidFill>
                <a:latin typeface="微软雅黑" panose="020B0503020204020204" charset="-122"/>
                <a:ea typeface="微软雅黑" panose="020B0503020204020204" charset="-122"/>
              </a:rPr>
              <a:t>通过教师端和学生端实现在线练习，操作实时记录。</a:t>
            </a:r>
          </a:p>
          <a:p>
            <a:pPr marL="285750" indent="-285750">
              <a:buFont typeface="Wingdings" panose="05000000000000000000" charset="0"/>
              <a:buChar char="l"/>
            </a:pPr>
            <a:r>
              <a:rPr lang="zh-CN" altLang="en-US" sz="1400">
                <a:solidFill>
                  <a:schemeClr val="tx1"/>
                </a:solidFill>
                <a:latin typeface="微软雅黑" panose="020B0503020204020204" charset="-122"/>
                <a:ea typeface="微软雅黑" panose="020B0503020204020204" charset="-122"/>
              </a:rPr>
              <a:t>不仅在课堂上可以练习，在业余时间，也可以进行反复练习，帮助学生更扎实的掌握专业技能。</a:t>
            </a:r>
            <a:endParaRPr lang="en-US" altLang="zh-CN" sz="1400">
              <a:solidFill>
                <a:schemeClr val="tx1"/>
              </a:solidFill>
              <a:latin typeface="微软雅黑" panose="020B0503020204020204" charset="-122"/>
              <a:ea typeface="微软雅黑" panose="020B0503020204020204" charset="-122"/>
            </a:endParaRPr>
          </a:p>
        </p:txBody>
      </p:sp>
      <p:sp>
        <p:nvSpPr>
          <p:cNvPr id="539" name="rect"/>
          <p:cNvSpPr/>
          <p:nvPr>
            <p:custDataLst>
              <p:tags r:id="rId1"/>
            </p:custDataLst>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522" name="rect"/>
          <p:cNvSpPr/>
          <p:nvPr>
            <p:custDataLst>
              <p:tags r:id="rId2"/>
            </p:custDataLst>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path"/>
          <p:cNvSpPr/>
          <p:nvPr/>
        </p:nvSpPr>
        <p:spPr>
          <a:xfrm>
            <a:off x="4884420" y="3492725"/>
            <a:ext cx="124967" cy="73601"/>
          </a:xfrm>
          <a:custGeom>
            <a:avLst/>
            <a:gdLst/>
            <a:ahLst/>
            <a:cxnLst/>
            <a:rect l="0" t="0" r="0" b="0"/>
            <a:pathLst>
              <a:path w="196" h="115">
                <a:moveTo>
                  <a:pt x="158" y="18"/>
                </a:moveTo>
                <a:cubicBezTo>
                  <a:pt x="158" y="18"/>
                  <a:pt x="158" y="18"/>
                  <a:pt x="158" y="18"/>
                </a:cubicBezTo>
                <a:cubicBezTo>
                  <a:pt x="120" y="18"/>
                  <a:pt x="120" y="38"/>
                  <a:pt x="139" y="59"/>
                </a:cubicBezTo>
                <a:cubicBezTo>
                  <a:pt x="158" y="59"/>
                  <a:pt x="158" y="79"/>
                  <a:pt x="158" y="79"/>
                </a:cubicBezTo>
                <a:cubicBezTo>
                  <a:pt x="177" y="79"/>
                  <a:pt x="177" y="59"/>
                  <a:pt x="196" y="38"/>
                </a:cubicBezTo>
                <a:cubicBezTo>
                  <a:pt x="196" y="18"/>
                  <a:pt x="177" y="-1"/>
                  <a:pt x="158" y="18"/>
                </a:cubicBezTo>
              </a:path>
              <a:path w="196" h="115">
                <a:moveTo>
                  <a:pt x="20" y="38"/>
                </a:moveTo>
                <a:cubicBezTo>
                  <a:pt x="0" y="58"/>
                  <a:pt x="0" y="58"/>
                  <a:pt x="20" y="98"/>
                </a:cubicBezTo>
                <a:cubicBezTo>
                  <a:pt x="40" y="118"/>
                  <a:pt x="60" y="98"/>
                  <a:pt x="60" y="58"/>
                </a:cubicBezTo>
                <a:cubicBezTo>
                  <a:pt x="60" y="38"/>
                  <a:pt x="60" y="38"/>
                  <a:pt x="20" y="38"/>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64" name="rect"/>
          <p:cNvSpPr/>
          <p:nvPr/>
        </p:nvSpPr>
        <p:spPr>
          <a:xfrm>
            <a:off x="4934711" y="3607308"/>
            <a:ext cx="36576" cy="39623"/>
          </a:xfrm>
          <a:prstGeom prst="rect">
            <a:avLst/>
          </a:prstGeom>
          <a:solidFill>
            <a:srgbClr val="44546A">
              <a:alpha val="45882"/>
            </a:srgbClr>
          </a:solidFill>
          <a:ln cap="flat">
            <a:noFill/>
            <a:prstDash val="solid"/>
            <a:miter lim="0"/>
          </a:ln>
        </p:spPr>
        <p:txBody>
          <a:bodyPr rtlCol="0"/>
          <a:lstStyle/>
          <a:p>
            <a:pPr algn="ctr"/>
            <a:endParaRPr lang="zh-CN" altLang="en-US"/>
          </a:p>
        </p:txBody>
      </p:sp>
      <p:sp>
        <p:nvSpPr>
          <p:cNvPr id="365" name="path"/>
          <p:cNvSpPr/>
          <p:nvPr/>
        </p:nvSpPr>
        <p:spPr>
          <a:xfrm>
            <a:off x="5382767" y="2706624"/>
            <a:ext cx="76200" cy="190500"/>
          </a:xfrm>
          <a:custGeom>
            <a:avLst/>
            <a:gdLst/>
            <a:ahLst/>
            <a:cxnLst/>
            <a:rect l="0" t="0" r="0" b="0"/>
            <a:pathLst>
              <a:path w="120" h="300">
                <a:moveTo>
                  <a:pt x="58" y="300"/>
                </a:moveTo>
                <a:cubicBezTo>
                  <a:pt x="79" y="300"/>
                  <a:pt x="79" y="300"/>
                  <a:pt x="79" y="300"/>
                </a:cubicBezTo>
                <a:cubicBezTo>
                  <a:pt x="99" y="300"/>
                  <a:pt x="99" y="280"/>
                  <a:pt x="120" y="280"/>
                </a:cubicBezTo>
                <a:cubicBezTo>
                  <a:pt x="120" y="261"/>
                  <a:pt x="99" y="242"/>
                  <a:pt x="79" y="242"/>
                </a:cubicBezTo>
                <a:cubicBezTo>
                  <a:pt x="79" y="242"/>
                  <a:pt x="79" y="242"/>
                  <a:pt x="79" y="261"/>
                </a:cubicBezTo>
                <a:cubicBezTo>
                  <a:pt x="58" y="261"/>
                  <a:pt x="38" y="280"/>
                  <a:pt x="58" y="300"/>
                </a:cubicBezTo>
              </a:path>
              <a:path w="120" h="300">
                <a:moveTo>
                  <a:pt x="40" y="57"/>
                </a:moveTo>
                <a:cubicBezTo>
                  <a:pt x="60" y="57"/>
                  <a:pt x="60" y="57"/>
                  <a:pt x="60" y="38"/>
                </a:cubicBezTo>
                <a:cubicBezTo>
                  <a:pt x="60" y="19"/>
                  <a:pt x="60" y="0"/>
                  <a:pt x="40" y="0"/>
                </a:cubicBezTo>
                <a:cubicBezTo>
                  <a:pt x="40" y="19"/>
                  <a:pt x="40" y="19"/>
                  <a:pt x="20" y="19"/>
                </a:cubicBezTo>
                <a:cubicBezTo>
                  <a:pt x="0" y="19"/>
                  <a:pt x="0" y="38"/>
                  <a:pt x="20" y="57"/>
                </a:cubicBezTo>
                <a:cubicBezTo>
                  <a:pt x="20" y="57"/>
                  <a:pt x="40" y="57"/>
                  <a:pt x="40" y="57"/>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66" name="path"/>
          <p:cNvSpPr/>
          <p:nvPr/>
        </p:nvSpPr>
        <p:spPr>
          <a:xfrm>
            <a:off x="5152787" y="2086355"/>
            <a:ext cx="89314" cy="64008"/>
          </a:xfrm>
          <a:custGeom>
            <a:avLst/>
            <a:gdLst/>
            <a:ahLst/>
            <a:cxnLst/>
            <a:rect l="0" t="0" r="0" b="0"/>
            <a:pathLst>
              <a:path w="140" h="100">
                <a:moveTo>
                  <a:pt x="46" y="80"/>
                </a:moveTo>
                <a:cubicBezTo>
                  <a:pt x="66" y="100"/>
                  <a:pt x="66" y="100"/>
                  <a:pt x="86" y="100"/>
                </a:cubicBezTo>
                <a:cubicBezTo>
                  <a:pt x="165" y="100"/>
                  <a:pt x="125" y="0"/>
                  <a:pt x="66" y="0"/>
                </a:cubicBezTo>
                <a:cubicBezTo>
                  <a:pt x="66" y="0"/>
                  <a:pt x="46" y="0"/>
                  <a:pt x="46" y="0"/>
                </a:cubicBezTo>
                <a:cubicBezTo>
                  <a:pt x="-12" y="0"/>
                  <a:pt x="7" y="60"/>
                  <a:pt x="46" y="80"/>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67" name="path"/>
          <p:cNvSpPr/>
          <p:nvPr/>
        </p:nvSpPr>
        <p:spPr>
          <a:xfrm>
            <a:off x="5139309" y="2667000"/>
            <a:ext cx="253051" cy="308419"/>
          </a:xfrm>
          <a:custGeom>
            <a:avLst/>
            <a:gdLst/>
            <a:ahLst/>
            <a:cxnLst/>
            <a:rect l="0" t="0" r="0" b="0"/>
            <a:pathLst>
              <a:path w="398" h="485">
                <a:moveTo>
                  <a:pt x="207" y="305"/>
                </a:moveTo>
                <a:cubicBezTo>
                  <a:pt x="128" y="345"/>
                  <a:pt x="128" y="325"/>
                  <a:pt x="148" y="427"/>
                </a:cubicBezTo>
                <a:cubicBezTo>
                  <a:pt x="148" y="508"/>
                  <a:pt x="207" y="467"/>
                  <a:pt x="266" y="447"/>
                </a:cubicBezTo>
                <a:cubicBezTo>
                  <a:pt x="286" y="427"/>
                  <a:pt x="305" y="427"/>
                  <a:pt x="345" y="427"/>
                </a:cubicBezTo>
                <a:cubicBezTo>
                  <a:pt x="443" y="427"/>
                  <a:pt x="345" y="244"/>
                  <a:pt x="345" y="183"/>
                </a:cubicBezTo>
                <a:cubicBezTo>
                  <a:pt x="364" y="142"/>
                  <a:pt x="364" y="0"/>
                  <a:pt x="266" y="0"/>
                </a:cubicBezTo>
                <a:cubicBezTo>
                  <a:pt x="266" y="0"/>
                  <a:pt x="246" y="0"/>
                  <a:pt x="246" y="0"/>
                </a:cubicBezTo>
                <a:cubicBezTo>
                  <a:pt x="168" y="0"/>
                  <a:pt x="305" y="264"/>
                  <a:pt x="207" y="305"/>
                </a:cubicBezTo>
              </a:path>
              <a:path w="398" h="485">
                <a:moveTo>
                  <a:pt x="69" y="404"/>
                </a:moveTo>
                <a:cubicBezTo>
                  <a:pt x="88" y="404"/>
                  <a:pt x="108" y="384"/>
                  <a:pt x="108" y="363"/>
                </a:cubicBezTo>
                <a:cubicBezTo>
                  <a:pt x="148" y="303"/>
                  <a:pt x="148" y="160"/>
                  <a:pt x="88" y="181"/>
                </a:cubicBezTo>
                <a:cubicBezTo>
                  <a:pt x="69" y="160"/>
                  <a:pt x="69" y="160"/>
                  <a:pt x="69" y="160"/>
                </a:cubicBezTo>
                <a:cubicBezTo>
                  <a:pt x="-29" y="160"/>
                  <a:pt x="29" y="262"/>
                  <a:pt x="10" y="343"/>
                </a:cubicBezTo>
                <a:cubicBezTo>
                  <a:pt x="10" y="384"/>
                  <a:pt x="29" y="424"/>
                  <a:pt x="69" y="404"/>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68" name="path"/>
          <p:cNvSpPr/>
          <p:nvPr/>
        </p:nvSpPr>
        <p:spPr>
          <a:xfrm>
            <a:off x="8838937" y="4497323"/>
            <a:ext cx="306636" cy="188119"/>
          </a:xfrm>
          <a:custGeom>
            <a:avLst/>
            <a:gdLst/>
            <a:ahLst/>
            <a:cxnLst/>
            <a:rect l="0" t="0" r="0" b="0"/>
            <a:pathLst>
              <a:path w="482" h="296">
                <a:moveTo>
                  <a:pt x="69" y="142"/>
                </a:moveTo>
                <a:cubicBezTo>
                  <a:pt x="89" y="203"/>
                  <a:pt x="128" y="223"/>
                  <a:pt x="148" y="264"/>
                </a:cubicBezTo>
                <a:cubicBezTo>
                  <a:pt x="187" y="304"/>
                  <a:pt x="226" y="284"/>
                  <a:pt x="266" y="243"/>
                </a:cubicBezTo>
                <a:cubicBezTo>
                  <a:pt x="266" y="243"/>
                  <a:pt x="285" y="243"/>
                  <a:pt x="285" y="243"/>
                </a:cubicBezTo>
                <a:cubicBezTo>
                  <a:pt x="325" y="223"/>
                  <a:pt x="344" y="264"/>
                  <a:pt x="423" y="284"/>
                </a:cubicBezTo>
                <a:cubicBezTo>
                  <a:pt x="443" y="284"/>
                  <a:pt x="443" y="284"/>
                  <a:pt x="443" y="284"/>
                </a:cubicBezTo>
                <a:cubicBezTo>
                  <a:pt x="502" y="284"/>
                  <a:pt x="462" y="243"/>
                  <a:pt x="423" y="182"/>
                </a:cubicBezTo>
                <a:cubicBezTo>
                  <a:pt x="423" y="162"/>
                  <a:pt x="403" y="122"/>
                  <a:pt x="403" y="101"/>
                </a:cubicBezTo>
                <a:cubicBezTo>
                  <a:pt x="403" y="61"/>
                  <a:pt x="325" y="20"/>
                  <a:pt x="266" y="20"/>
                </a:cubicBezTo>
                <a:cubicBezTo>
                  <a:pt x="266" y="20"/>
                  <a:pt x="266" y="20"/>
                  <a:pt x="246" y="20"/>
                </a:cubicBezTo>
                <a:cubicBezTo>
                  <a:pt x="207" y="40"/>
                  <a:pt x="128" y="0"/>
                  <a:pt x="69" y="0"/>
                </a:cubicBezTo>
                <a:cubicBezTo>
                  <a:pt x="49" y="0"/>
                  <a:pt x="49" y="0"/>
                  <a:pt x="30" y="0"/>
                </a:cubicBezTo>
                <a:cubicBezTo>
                  <a:pt x="-9" y="0"/>
                  <a:pt x="10" y="81"/>
                  <a:pt x="69" y="142"/>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69" name="path"/>
          <p:cNvSpPr/>
          <p:nvPr/>
        </p:nvSpPr>
        <p:spPr>
          <a:xfrm>
            <a:off x="8871204" y="1816608"/>
            <a:ext cx="147827" cy="76200"/>
          </a:xfrm>
          <a:custGeom>
            <a:avLst/>
            <a:gdLst/>
            <a:ahLst/>
            <a:cxnLst/>
            <a:rect l="0" t="0" r="0" b="0"/>
            <a:pathLst>
              <a:path w="232" h="120">
                <a:moveTo>
                  <a:pt x="77" y="120"/>
                </a:moveTo>
                <a:cubicBezTo>
                  <a:pt x="116" y="120"/>
                  <a:pt x="174" y="100"/>
                  <a:pt x="213" y="100"/>
                </a:cubicBezTo>
                <a:cubicBezTo>
                  <a:pt x="232" y="80"/>
                  <a:pt x="232" y="60"/>
                  <a:pt x="232" y="40"/>
                </a:cubicBezTo>
                <a:cubicBezTo>
                  <a:pt x="232" y="20"/>
                  <a:pt x="232" y="20"/>
                  <a:pt x="213" y="0"/>
                </a:cubicBezTo>
                <a:cubicBezTo>
                  <a:pt x="174" y="0"/>
                  <a:pt x="135" y="0"/>
                  <a:pt x="77" y="0"/>
                </a:cubicBezTo>
                <a:cubicBezTo>
                  <a:pt x="38" y="0"/>
                  <a:pt x="19" y="20"/>
                  <a:pt x="19" y="20"/>
                </a:cubicBezTo>
                <a:cubicBezTo>
                  <a:pt x="0" y="40"/>
                  <a:pt x="0" y="60"/>
                  <a:pt x="19" y="80"/>
                </a:cubicBezTo>
                <a:cubicBezTo>
                  <a:pt x="38" y="100"/>
                  <a:pt x="58" y="120"/>
                  <a:pt x="77" y="120"/>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70" name="path"/>
          <p:cNvSpPr/>
          <p:nvPr/>
        </p:nvSpPr>
        <p:spPr>
          <a:xfrm>
            <a:off x="8931826" y="1956816"/>
            <a:ext cx="87204" cy="48474"/>
          </a:xfrm>
          <a:custGeom>
            <a:avLst/>
            <a:gdLst/>
            <a:ahLst/>
            <a:cxnLst/>
            <a:rect l="0" t="0" r="0" b="0"/>
            <a:pathLst>
              <a:path w="137" h="76">
                <a:moveTo>
                  <a:pt x="59" y="0"/>
                </a:moveTo>
                <a:cubicBezTo>
                  <a:pt x="-18" y="0"/>
                  <a:pt x="0" y="83"/>
                  <a:pt x="78" y="62"/>
                </a:cubicBezTo>
                <a:cubicBezTo>
                  <a:pt x="98" y="62"/>
                  <a:pt x="98" y="62"/>
                  <a:pt x="117" y="62"/>
                </a:cubicBezTo>
                <a:cubicBezTo>
                  <a:pt x="137" y="42"/>
                  <a:pt x="137" y="20"/>
                  <a:pt x="117" y="20"/>
                </a:cubicBezTo>
                <a:cubicBezTo>
                  <a:pt x="98" y="0"/>
                  <a:pt x="78" y="0"/>
                  <a:pt x="59" y="0"/>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71" name="path"/>
          <p:cNvSpPr/>
          <p:nvPr/>
        </p:nvSpPr>
        <p:spPr>
          <a:xfrm>
            <a:off x="8720090" y="4497323"/>
            <a:ext cx="84249" cy="50292"/>
          </a:xfrm>
          <a:custGeom>
            <a:avLst/>
            <a:gdLst/>
            <a:ahLst/>
            <a:cxnLst/>
            <a:rect l="0" t="0" r="0" b="0"/>
            <a:pathLst>
              <a:path w="132" h="79">
                <a:moveTo>
                  <a:pt x="58" y="79"/>
                </a:moveTo>
                <a:cubicBezTo>
                  <a:pt x="78" y="79"/>
                  <a:pt x="78" y="79"/>
                  <a:pt x="97" y="79"/>
                </a:cubicBezTo>
                <a:cubicBezTo>
                  <a:pt x="156" y="79"/>
                  <a:pt x="97" y="19"/>
                  <a:pt x="58" y="0"/>
                </a:cubicBezTo>
                <a:cubicBezTo>
                  <a:pt x="58" y="0"/>
                  <a:pt x="58" y="0"/>
                  <a:pt x="39" y="0"/>
                </a:cubicBezTo>
                <a:cubicBezTo>
                  <a:pt x="-18" y="0"/>
                  <a:pt x="20" y="59"/>
                  <a:pt x="58" y="79"/>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72" name="path"/>
          <p:cNvSpPr/>
          <p:nvPr/>
        </p:nvSpPr>
        <p:spPr>
          <a:xfrm>
            <a:off x="8800041" y="3259836"/>
            <a:ext cx="208322" cy="234851"/>
          </a:xfrm>
          <a:custGeom>
            <a:avLst/>
            <a:gdLst/>
            <a:ahLst/>
            <a:cxnLst/>
            <a:rect l="0" t="0" r="0" b="0"/>
            <a:pathLst>
              <a:path w="328" h="369">
                <a:moveTo>
                  <a:pt x="51" y="344"/>
                </a:moveTo>
                <a:cubicBezTo>
                  <a:pt x="51" y="344"/>
                  <a:pt x="70" y="344"/>
                  <a:pt x="70" y="344"/>
                </a:cubicBezTo>
                <a:cubicBezTo>
                  <a:pt x="90" y="324"/>
                  <a:pt x="70" y="284"/>
                  <a:pt x="70" y="284"/>
                </a:cubicBezTo>
                <a:cubicBezTo>
                  <a:pt x="51" y="263"/>
                  <a:pt x="51" y="263"/>
                  <a:pt x="31" y="263"/>
                </a:cubicBezTo>
                <a:cubicBezTo>
                  <a:pt x="-7" y="263"/>
                  <a:pt x="11" y="405"/>
                  <a:pt x="51" y="344"/>
                </a:cubicBezTo>
              </a:path>
              <a:path w="328" h="369">
                <a:moveTo>
                  <a:pt x="190" y="141"/>
                </a:moveTo>
                <a:cubicBezTo>
                  <a:pt x="170" y="181"/>
                  <a:pt x="150" y="161"/>
                  <a:pt x="130" y="161"/>
                </a:cubicBezTo>
                <a:cubicBezTo>
                  <a:pt x="111" y="161"/>
                  <a:pt x="91" y="161"/>
                  <a:pt x="91" y="181"/>
                </a:cubicBezTo>
                <a:cubicBezTo>
                  <a:pt x="71" y="181"/>
                  <a:pt x="71" y="181"/>
                  <a:pt x="71" y="181"/>
                </a:cubicBezTo>
                <a:cubicBezTo>
                  <a:pt x="52" y="202"/>
                  <a:pt x="52" y="222"/>
                  <a:pt x="71" y="222"/>
                </a:cubicBezTo>
                <a:cubicBezTo>
                  <a:pt x="71" y="222"/>
                  <a:pt x="71" y="222"/>
                  <a:pt x="91" y="222"/>
                </a:cubicBezTo>
                <a:cubicBezTo>
                  <a:pt x="111" y="222"/>
                  <a:pt x="111" y="222"/>
                  <a:pt x="130" y="222"/>
                </a:cubicBezTo>
                <a:cubicBezTo>
                  <a:pt x="150" y="222"/>
                  <a:pt x="150" y="242"/>
                  <a:pt x="150" y="262"/>
                </a:cubicBezTo>
                <a:cubicBezTo>
                  <a:pt x="170" y="283"/>
                  <a:pt x="190" y="283"/>
                  <a:pt x="190" y="262"/>
                </a:cubicBezTo>
                <a:cubicBezTo>
                  <a:pt x="209" y="242"/>
                  <a:pt x="229" y="242"/>
                  <a:pt x="249" y="242"/>
                </a:cubicBezTo>
                <a:cubicBezTo>
                  <a:pt x="268" y="242"/>
                  <a:pt x="288" y="202"/>
                  <a:pt x="288" y="161"/>
                </a:cubicBezTo>
                <a:cubicBezTo>
                  <a:pt x="308" y="141"/>
                  <a:pt x="308" y="101"/>
                  <a:pt x="328" y="80"/>
                </a:cubicBezTo>
                <a:cubicBezTo>
                  <a:pt x="328" y="80"/>
                  <a:pt x="328" y="80"/>
                  <a:pt x="328" y="80"/>
                </a:cubicBezTo>
                <a:cubicBezTo>
                  <a:pt x="328" y="60"/>
                  <a:pt x="328" y="60"/>
                  <a:pt x="328" y="60"/>
                </a:cubicBezTo>
                <a:cubicBezTo>
                  <a:pt x="328" y="40"/>
                  <a:pt x="308" y="0"/>
                  <a:pt x="288" y="0"/>
                </a:cubicBezTo>
                <a:cubicBezTo>
                  <a:pt x="249" y="0"/>
                  <a:pt x="268" y="40"/>
                  <a:pt x="249" y="80"/>
                </a:cubicBezTo>
                <a:cubicBezTo>
                  <a:pt x="229" y="121"/>
                  <a:pt x="209" y="101"/>
                  <a:pt x="190" y="141"/>
                </a:cubicBezTo>
              </a:path>
              <a:path w="328" h="369">
                <a:moveTo>
                  <a:pt x="130" y="302"/>
                </a:moveTo>
                <a:cubicBezTo>
                  <a:pt x="130" y="302"/>
                  <a:pt x="130" y="302"/>
                  <a:pt x="130" y="302"/>
                </a:cubicBezTo>
                <a:cubicBezTo>
                  <a:pt x="150" y="283"/>
                  <a:pt x="150" y="283"/>
                  <a:pt x="130" y="263"/>
                </a:cubicBezTo>
                <a:cubicBezTo>
                  <a:pt x="130" y="263"/>
                  <a:pt x="130" y="263"/>
                  <a:pt x="130" y="263"/>
                </a:cubicBezTo>
                <a:cubicBezTo>
                  <a:pt x="90" y="263"/>
                  <a:pt x="110" y="321"/>
                  <a:pt x="130" y="302"/>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73" name="path"/>
          <p:cNvSpPr/>
          <p:nvPr/>
        </p:nvSpPr>
        <p:spPr>
          <a:xfrm>
            <a:off x="4801598" y="2320745"/>
            <a:ext cx="239588" cy="164898"/>
          </a:xfrm>
          <a:custGeom>
            <a:avLst/>
            <a:gdLst/>
            <a:ahLst/>
            <a:cxnLst/>
            <a:rect l="0" t="0" r="0" b="0"/>
            <a:pathLst>
              <a:path w="377" h="259">
                <a:moveTo>
                  <a:pt x="249" y="239"/>
                </a:moveTo>
                <a:cubicBezTo>
                  <a:pt x="268" y="239"/>
                  <a:pt x="288" y="219"/>
                  <a:pt x="288" y="219"/>
                </a:cubicBezTo>
                <a:cubicBezTo>
                  <a:pt x="308" y="199"/>
                  <a:pt x="328" y="178"/>
                  <a:pt x="347" y="158"/>
                </a:cubicBezTo>
                <a:cubicBezTo>
                  <a:pt x="387" y="118"/>
                  <a:pt x="367" y="37"/>
                  <a:pt x="288" y="37"/>
                </a:cubicBezTo>
                <a:cubicBezTo>
                  <a:pt x="288" y="37"/>
                  <a:pt x="268" y="37"/>
                  <a:pt x="249" y="57"/>
                </a:cubicBezTo>
                <a:cubicBezTo>
                  <a:pt x="249" y="57"/>
                  <a:pt x="249" y="57"/>
                  <a:pt x="249" y="57"/>
                </a:cubicBezTo>
                <a:cubicBezTo>
                  <a:pt x="189" y="37"/>
                  <a:pt x="170" y="57"/>
                  <a:pt x="91" y="16"/>
                </a:cubicBezTo>
                <a:cubicBezTo>
                  <a:pt x="31" y="-23"/>
                  <a:pt x="-47" y="118"/>
                  <a:pt x="71" y="219"/>
                </a:cubicBezTo>
                <a:cubicBezTo>
                  <a:pt x="130" y="259"/>
                  <a:pt x="189" y="259"/>
                  <a:pt x="249" y="239"/>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74" name="path"/>
          <p:cNvSpPr/>
          <p:nvPr/>
        </p:nvSpPr>
        <p:spPr>
          <a:xfrm>
            <a:off x="9201644" y="4512763"/>
            <a:ext cx="105423" cy="74476"/>
          </a:xfrm>
          <a:custGeom>
            <a:avLst/>
            <a:gdLst/>
            <a:ahLst/>
            <a:cxnLst/>
            <a:rect l="0" t="0" r="0" b="0"/>
            <a:pathLst>
              <a:path w="166" h="117">
                <a:moveTo>
                  <a:pt x="126" y="117"/>
                </a:moveTo>
                <a:cubicBezTo>
                  <a:pt x="146" y="117"/>
                  <a:pt x="146" y="117"/>
                  <a:pt x="146" y="117"/>
                </a:cubicBezTo>
                <a:cubicBezTo>
                  <a:pt x="166" y="117"/>
                  <a:pt x="166" y="96"/>
                  <a:pt x="146" y="96"/>
                </a:cubicBezTo>
                <a:cubicBezTo>
                  <a:pt x="146" y="75"/>
                  <a:pt x="106" y="54"/>
                  <a:pt x="86" y="34"/>
                </a:cubicBezTo>
                <a:cubicBezTo>
                  <a:pt x="66" y="13"/>
                  <a:pt x="46" y="13"/>
                  <a:pt x="26" y="13"/>
                </a:cubicBezTo>
                <a:cubicBezTo>
                  <a:pt x="-13" y="-7"/>
                  <a:pt x="26" y="75"/>
                  <a:pt x="86" y="96"/>
                </a:cubicBezTo>
                <a:cubicBezTo>
                  <a:pt x="106" y="117"/>
                  <a:pt x="126" y="117"/>
                  <a:pt x="126" y="117"/>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75" name="path"/>
          <p:cNvSpPr/>
          <p:nvPr/>
        </p:nvSpPr>
        <p:spPr>
          <a:xfrm>
            <a:off x="8489905" y="1946826"/>
            <a:ext cx="201879" cy="99905"/>
          </a:xfrm>
          <a:custGeom>
            <a:avLst/>
            <a:gdLst/>
            <a:ahLst/>
            <a:cxnLst/>
            <a:rect l="0" t="0" r="0" b="0"/>
            <a:pathLst>
              <a:path w="317" h="157">
                <a:moveTo>
                  <a:pt x="69" y="97"/>
                </a:moveTo>
                <a:cubicBezTo>
                  <a:pt x="69" y="97"/>
                  <a:pt x="69" y="97"/>
                  <a:pt x="88" y="117"/>
                </a:cubicBezTo>
                <a:cubicBezTo>
                  <a:pt x="108" y="117"/>
                  <a:pt x="128" y="137"/>
                  <a:pt x="147" y="137"/>
                </a:cubicBezTo>
                <a:cubicBezTo>
                  <a:pt x="167" y="137"/>
                  <a:pt x="186" y="157"/>
                  <a:pt x="206" y="157"/>
                </a:cubicBezTo>
                <a:cubicBezTo>
                  <a:pt x="226" y="157"/>
                  <a:pt x="245" y="157"/>
                  <a:pt x="265" y="157"/>
                </a:cubicBezTo>
                <a:cubicBezTo>
                  <a:pt x="343" y="157"/>
                  <a:pt x="304" y="78"/>
                  <a:pt x="226" y="78"/>
                </a:cubicBezTo>
                <a:cubicBezTo>
                  <a:pt x="226" y="78"/>
                  <a:pt x="226" y="78"/>
                  <a:pt x="206" y="78"/>
                </a:cubicBezTo>
                <a:cubicBezTo>
                  <a:pt x="186" y="78"/>
                  <a:pt x="186" y="78"/>
                  <a:pt x="147" y="58"/>
                </a:cubicBezTo>
                <a:cubicBezTo>
                  <a:pt x="128" y="38"/>
                  <a:pt x="108" y="18"/>
                  <a:pt x="88" y="18"/>
                </a:cubicBezTo>
                <a:cubicBezTo>
                  <a:pt x="69" y="18"/>
                  <a:pt x="49" y="-1"/>
                  <a:pt x="30" y="18"/>
                </a:cubicBezTo>
                <a:cubicBezTo>
                  <a:pt x="-9" y="18"/>
                  <a:pt x="10" y="58"/>
                  <a:pt x="69" y="97"/>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76" name="path"/>
          <p:cNvSpPr/>
          <p:nvPr/>
        </p:nvSpPr>
        <p:spPr>
          <a:xfrm>
            <a:off x="6711695" y="1789196"/>
            <a:ext cx="392792" cy="361167"/>
          </a:xfrm>
          <a:custGeom>
            <a:avLst/>
            <a:gdLst/>
            <a:ahLst/>
            <a:cxnLst/>
            <a:rect l="0" t="0" r="0" b="0"/>
            <a:pathLst>
              <a:path w="618" h="568">
                <a:moveTo>
                  <a:pt x="85" y="548"/>
                </a:moveTo>
                <a:cubicBezTo>
                  <a:pt x="105" y="568"/>
                  <a:pt x="124" y="568"/>
                  <a:pt x="124" y="568"/>
                </a:cubicBezTo>
                <a:cubicBezTo>
                  <a:pt x="163" y="548"/>
                  <a:pt x="163" y="487"/>
                  <a:pt x="183" y="406"/>
                </a:cubicBezTo>
                <a:cubicBezTo>
                  <a:pt x="203" y="325"/>
                  <a:pt x="398" y="142"/>
                  <a:pt x="496" y="142"/>
                </a:cubicBezTo>
                <a:cubicBezTo>
                  <a:pt x="574" y="142"/>
                  <a:pt x="672" y="21"/>
                  <a:pt x="554" y="21"/>
                </a:cubicBezTo>
                <a:cubicBezTo>
                  <a:pt x="378" y="-19"/>
                  <a:pt x="476" y="61"/>
                  <a:pt x="320" y="61"/>
                </a:cubicBezTo>
                <a:cubicBezTo>
                  <a:pt x="183" y="61"/>
                  <a:pt x="203" y="203"/>
                  <a:pt x="124" y="264"/>
                </a:cubicBezTo>
                <a:cubicBezTo>
                  <a:pt x="124" y="264"/>
                  <a:pt x="105" y="264"/>
                  <a:pt x="105" y="264"/>
                </a:cubicBezTo>
                <a:cubicBezTo>
                  <a:pt x="85" y="264"/>
                  <a:pt x="85" y="264"/>
                  <a:pt x="85" y="264"/>
                </a:cubicBezTo>
                <a:cubicBezTo>
                  <a:pt x="-11" y="305"/>
                  <a:pt x="-11" y="467"/>
                  <a:pt x="66" y="548"/>
                </a:cubicBezTo>
                <a:cubicBezTo>
                  <a:pt x="85" y="548"/>
                  <a:pt x="85" y="548"/>
                  <a:pt x="85" y="548"/>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77" name="path"/>
          <p:cNvSpPr/>
          <p:nvPr/>
        </p:nvSpPr>
        <p:spPr>
          <a:xfrm>
            <a:off x="8983980" y="2950464"/>
            <a:ext cx="61200" cy="91328"/>
          </a:xfrm>
          <a:custGeom>
            <a:avLst/>
            <a:gdLst/>
            <a:ahLst/>
            <a:cxnLst/>
            <a:rect l="0" t="0" r="0" b="0"/>
            <a:pathLst>
              <a:path w="96" h="143">
                <a:moveTo>
                  <a:pt x="78" y="81"/>
                </a:moveTo>
                <a:cubicBezTo>
                  <a:pt x="98" y="81"/>
                  <a:pt x="78" y="20"/>
                  <a:pt x="39" y="0"/>
                </a:cubicBezTo>
                <a:cubicBezTo>
                  <a:pt x="39" y="0"/>
                  <a:pt x="39" y="0"/>
                  <a:pt x="39" y="0"/>
                </a:cubicBezTo>
                <a:cubicBezTo>
                  <a:pt x="0" y="0"/>
                  <a:pt x="0" y="102"/>
                  <a:pt x="39" y="122"/>
                </a:cubicBezTo>
                <a:cubicBezTo>
                  <a:pt x="39" y="122"/>
                  <a:pt x="39" y="122"/>
                  <a:pt x="39" y="122"/>
                </a:cubicBezTo>
                <a:cubicBezTo>
                  <a:pt x="78" y="163"/>
                  <a:pt x="39" y="81"/>
                  <a:pt x="78" y="81"/>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78" name="path"/>
          <p:cNvSpPr/>
          <p:nvPr/>
        </p:nvSpPr>
        <p:spPr>
          <a:xfrm>
            <a:off x="5668598" y="1609344"/>
            <a:ext cx="347952" cy="212852"/>
          </a:xfrm>
          <a:custGeom>
            <a:avLst/>
            <a:gdLst/>
            <a:ahLst/>
            <a:cxnLst/>
            <a:rect l="0" t="0" r="0" b="0"/>
            <a:pathLst>
              <a:path w="547" h="335">
                <a:moveTo>
                  <a:pt x="80" y="122"/>
                </a:moveTo>
                <a:cubicBezTo>
                  <a:pt x="139" y="81"/>
                  <a:pt x="334" y="162"/>
                  <a:pt x="217" y="162"/>
                </a:cubicBezTo>
                <a:cubicBezTo>
                  <a:pt x="119" y="162"/>
                  <a:pt x="139" y="223"/>
                  <a:pt x="236" y="305"/>
                </a:cubicBezTo>
                <a:cubicBezTo>
                  <a:pt x="256" y="305"/>
                  <a:pt x="256" y="325"/>
                  <a:pt x="276" y="325"/>
                </a:cubicBezTo>
                <a:cubicBezTo>
                  <a:pt x="315" y="305"/>
                  <a:pt x="276" y="182"/>
                  <a:pt x="373" y="264"/>
                </a:cubicBezTo>
                <a:cubicBezTo>
                  <a:pt x="491" y="345"/>
                  <a:pt x="589" y="203"/>
                  <a:pt x="510" y="142"/>
                </a:cubicBezTo>
                <a:cubicBezTo>
                  <a:pt x="432" y="81"/>
                  <a:pt x="471" y="40"/>
                  <a:pt x="315" y="40"/>
                </a:cubicBezTo>
                <a:cubicBezTo>
                  <a:pt x="295" y="40"/>
                  <a:pt x="276" y="40"/>
                  <a:pt x="276" y="40"/>
                </a:cubicBezTo>
                <a:cubicBezTo>
                  <a:pt x="197" y="0"/>
                  <a:pt x="197" y="0"/>
                  <a:pt x="80" y="0"/>
                </a:cubicBezTo>
                <a:cubicBezTo>
                  <a:pt x="-56" y="0"/>
                  <a:pt x="41" y="182"/>
                  <a:pt x="80" y="122"/>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79" name="path"/>
          <p:cNvSpPr/>
          <p:nvPr/>
        </p:nvSpPr>
        <p:spPr>
          <a:xfrm>
            <a:off x="9322930" y="4637532"/>
            <a:ext cx="130154" cy="53339"/>
          </a:xfrm>
          <a:custGeom>
            <a:avLst/>
            <a:gdLst/>
            <a:ahLst/>
            <a:cxnLst/>
            <a:rect l="0" t="0" r="0" b="0"/>
            <a:pathLst>
              <a:path w="204" h="83">
                <a:moveTo>
                  <a:pt x="112" y="0"/>
                </a:moveTo>
                <a:cubicBezTo>
                  <a:pt x="72" y="0"/>
                  <a:pt x="53" y="0"/>
                  <a:pt x="33" y="0"/>
                </a:cubicBezTo>
                <a:cubicBezTo>
                  <a:pt x="-24" y="21"/>
                  <a:pt x="33" y="62"/>
                  <a:pt x="112" y="62"/>
                </a:cubicBezTo>
                <a:cubicBezTo>
                  <a:pt x="131" y="83"/>
                  <a:pt x="151" y="83"/>
                  <a:pt x="170" y="83"/>
                </a:cubicBezTo>
                <a:cubicBezTo>
                  <a:pt x="229" y="62"/>
                  <a:pt x="170" y="21"/>
                  <a:pt x="112" y="0"/>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80" name="path"/>
          <p:cNvSpPr/>
          <p:nvPr/>
        </p:nvSpPr>
        <p:spPr>
          <a:xfrm>
            <a:off x="9901666" y="2086355"/>
            <a:ext cx="82550" cy="53340"/>
          </a:xfrm>
          <a:custGeom>
            <a:avLst/>
            <a:gdLst/>
            <a:ahLst/>
            <a:cxnLst/>
            <a:rect l="0" t="0" r="0" b="0"/>
            <a:pathLst>
              <a:path w="130" h="84">
                <a:moveTo>
                  <a:pt x="61" y="84"/>
                </a:moveTo>
                <a:cubicBezTo>
                  <a:pt x="61" y="84"/>
                  <a:pt x="61" y="84"/>
                  <a:pt x="81" y="84"/>
                </a:cubicBezTo>
                <a:cubicBezTo>
                  <a:pt x="160" y="84"/>
                  <a:pt x="101" y="0"/>
                  <a:pt x="61" y="0"/>
                </a:cubicBezTo>
                <a:cubicBezTo>
                  <a:pt x="61" y="0"/>
                  <a:pt x="61" y="0"/>
                  <a:pt x="61" y="0"/>
                </a:cubicBezTo>
                <a:cubicBezTo>
                  <a:pt x="-17" y="0"/>
                  <a:pt x="2" y="62"/>
                  <a:pt x="61" y="84"/>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81" name="path"/>
          <p:cNvSpPr/>
          <p:nvPr/>
        </p:nvSpPr>
        <p:spPr>
          <a:xfrm>
            <a:off x="9314550" y="2613659"/>
            <a:ext cx="218721" cy="295942"/>
          </a:xfrm>
          <a:custGeom>
            <a:avLst/>
            <a:gdLst/>
            <a:ahLst/>
            <a:cxnLst/>
            <a:rect l="0" t="0" r="0" b="0"/>
            <a:pathLst>
              <a:path w="344" h="466">
                <a:moveTo>
                  <a:pt x="124" y="447"/>
                </a:moveTo>
                <a:cubicBezTo>
                  <a:pt x="143" y="447"/>
                  <a:pt x="163" y="427"/>
                  <a:pt x="182" y="407"/>
                </a:cubicBezTo>
                <a:cubicBezTo>
                  <a:pt x="202" y="366"/>
                  <a:pt x="182" y="305"/>
                  <a:pt x="260" y="346"/>
                </a:cubicBezTo>
                <a:cubicBezTo>
                  <a:pt x="260" y="346"/>
                  <a:pt x="260" y="346"/>
                  <a:pt x="260" y="346"/>
                </a:cubicBezTo>
                <a:cubicBezTo>
                  <a:pt x="318" y="366"/>
                  <a:pt x="280" y="203"/>
                  <a:pt x="318" y="203"/>
                </a:cubicBezTo>
                <a:cubicBezTo>
                  <a:pt x="357" y="203"/>
                  <a:pt x="318" y="81"/>
                  <a:pt x="260" y="20"/>
                </a:cubicBezTo>
                <a:cubicBezTo>
                  <a:pt x="260" y="20"/>
                  <a:pt x="241" y="0"/>
                  <a:pt x="241" y="0"/>
                </a:cubicBezTo>
                <a:cubicBezTo>
                  <a:pt x="182" y="0"/>
                  <a:pt x="163" y="40"/>
                  <a:pt x="124" y="101"/>
                </a:cubicBezTo>
                <a:cubicBezTo>
                  <a:pt x="105" y="122"/>
                  <a:pt x="85" y="122"/>
                  <a:pt x="66" y="142"/>
                </a:cubicBezTo>
                <a:cubicBezTo>
                  <a:pt x="-11" y="223"/>
                  <a:pt x="7" y="223"/>
                  <a:pt x="27" y="264"/>
                </a:cubicBezTo>
                <a:cubicBezTo>
                  <a:pt x="46" y="305"/>
                  <a:pt x="7" y="366"/>
                  <a:pt x="27" y="427"/>
                </a:cubicBezTo>
                <a:cubicBezTo>
                  <a:pt x="27" y="447"/>
                  <a:pt x="66" y="468"/>
                  <a:pt x="124" y="447"/>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82" name="path"/>
          <p:cNvSpPr/>
          <p:nvPr/>
        </p:nvSpPr>
        <p:spPr>
          <a:xfrm>
            <a:off x="6471988" y="4767071"/>
            <a:ext cx="213910" cy="405560"/>
          </a:xfrm>
          <a:custGeom>
            <a:avLst/>
            <a:gdLst/>
            <a:ahLst/>
            <a:cxnLst/>
            <a:rect l="0" t="0" r="0" b="0"/>
            <a:pathLst>
              <a:path w="336" h="638">
                <a:moveTo>
                  <a:pt x="266" y="0"/>
                </a:moveTo>
                <a:cubicBezTo>
                  <a:pt x="227" y="0"/>
                  <a:pt x="207" y="40"/>
                  <a:pt x="168" y="81"/>
                </a:cubicBezTo>
                <a:cubicBezTo>
                  <a:pt x="129" y="141"/>
                  <a:pt x="90" y="202"/>
                  <a:pt x="71" y="222"/>
                </a:cubicBezTo>
                <a:cubicBezTo>
                  <a:pt x="51" y="222"/>
                  <a:pt x="32" y="243"/>
                  <a:pt x="32" y="283"/>
                </a:cubicBezTo>
                <a:cubicBezTo>
                  <a:pt x="12" y="324"/>
                  <a:pt x="-6" y="405"/>
                  <a:pt x="32" y="425"/>
                </a:cubicBezTo>
                <a:cubicBezTo>
                  <a:pt x="32" y="425"/>
                  <a:pt x="32" y="425"/>
                  <a:pt x="32" y="425"/>
                </a:cubicBezTo>
                <a:cubicBezTo>
                  <a:pt x="71" y="486"/>
                  <a:pt x="32" y="648"/>
                  <a:pt x="110" y="627"/>
                </a:cubicBezTo>
                <a:cubicBezTo>
                  <a:pt x="129" y="627"/>
                  <a:pt x="149" y="607"/>
                  <a:pt x="168" y="587"/>
                </a:cubicBezTo>
                <a:cubicBezTo>
                  <a:pt x="207" y="546"/>
                  <a:pt x="246" y="465"/>
                  <a:pt x="285" y="445"/>
                </a:cubicBezTo>
                <a:cubicBezTo>
                  <a:pt x="343" y="425"/>
                  <a:pt x="227" y="202"/>
                  <a:pt x="285" y="141"/>
                </a:cubicBezTo>
                <a:cubicBezTo>
                  <a:pt x="343" y="101"/>
                  <a:pt x="343" y="0"/>
                  <a:pt x="266" y="0"/>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83" name="path"/>
          <p:cNvSpPr/>
          <p:nvPr/>
        </p:nvSpPr>
        <p:spPr>
          <a:xfrm>
            <a:off x="1211992" y="1776984"/>
            <a:ext cx="3323550" cy="4174863"/>
          </a:xfrm>
          <a:custGeom>
            <a:avLst/>
            <a:gdLst/>
            <a:ahLst/>
            <a:cxnLst/>
            <a:rect l="0" t="0" r="0" b="0"/>
            <a:pathLst>
              <a:path w="5233" h="6574">
                <a:moveTo>
                  <a:pt x="1957" y="244"/>
                </a:moveTo>
                <a:cubicBezTo>
                  <a:pt x="1957" y="264"/>
                  <a:pt x="1977" y="264"/>
                  <a:pt x="1977" y="264"/>
                </a:cubicBezTo>
                <a:cubicBezTo>
                  <a:pt x="2016" y="264"/>
                  <a:pt x="2056" y="264"/>
                  <a:pt x="2056" y="284"/>
                </a:cubicBezTo>
                <a:cubicBezTo>
                  <a:pt x="2056" y="304"/>
                  <a:pt x="2076" y="304"/>
                  <a:pt x="2095" y="284"/>
                </a:cubicBezTo>
                <a:cubicBezTo>
                  <a:pt x="2115" y="284"/>
                  <a:pt x="2155" y="264"/>
                  <a:pt x="2174" y="244"/>
                </a:cubicBezTo>
                <a:cubicBezTo>
                  <a:pt x="2214" y="203"/>
                  <a:pt x="2273" y="244"/>
                  <a:pt x="2372" y="244"/>
                </a:cubicBezTo>
                <a:cubicBezTo>
                  <a:pt x="2391" y="244"/>
                  <a:pt x="2411" y="244"/>
                  <a:pt x="2431" y="244"/>
                </a:cubicBezTo>
                <a:cubicBezTo>
                  <a:pt x="2490" y="223"/>
                  <a:pt x="2490" y="203"/>
                  <a:pt x="2431" y="203"/>
                </a:cubicBezTo>
                <a:cubicBezTo>
                  <a:pt x="2411" y="203"/>
                  <a:pt x="2411" y="203"/>
                  <a:pt x="2411" y="203"/>
                </a:cubicBezTo>
                <a:cubicBezTo>
                  <a:pt x="2332" y="203"/>
                  <a:pt x="2332" y="81"/>
                  <a:pt x="2273" y="81"/>
                </a:cubicBezTo>
                <a:cubicBezTo>
                  <a:pt x="2214" y="81"/>
                  <a:pt x="2233" y="101"/>
                  <a:pt x="2214" y="162"/>
                </a:cubicBezTo>
                <a:cubicBezTo>
                  <a:pt x="2194" y="203"/>
                  <a:pt x="2155" y="162"/>
                  <a:pt x="2095" y="142"/>
                </a:cubicBezTo>
                <a:cubicBezTo>
                  <a:pt x="2076" y="122"/>
                  <a:pt x="2056" y="122"/>
                  <a:pt x="2036" y="122"/>
                </a:cubicBezTo>
                <a:cubicBezTo>
                  <a:pt x="2016" y="122"/>
                  <a:pt x="1997" y="142"/>
                  <a:pt x="1977" y="142"/>
                </a:cubicBezTo>
                <a:cubicBezTo>
                  <a:pt x="1957" y="162"/>
                  <a:pt x="1957" y="203"/>
                  <a:pt x="1957" y="244"/>
                </a:cubicBezTo>
              </a:path>
              <a:path w="5233" h="6574">
                <a:moveTo>
                  <a:pt x="1741" y="182"/>
                </a:moveTo>
                <a:cubicBezTo>
                  <a:pt x="1800" y="182"/>
                  <a:pt x="1781" y="101"/>
                  <a:pt x="1860" y="101"/>
                </a:cubicBezTo>
                <a:cubicBezTo>
                  <a:pt x="1899" y="101"/>
                  <a:pt x="1958" y="80"/>
                  <a:pt x="1978" y="60"/>
                </a:cubicBezTo>
                <a:cubicBezTo>
                  <a:pt x="2017" y="40"/>
                  <a:pt x="2017" y="20"/>
                  <a:pt x="1978" y="0"/>
                </a:cubicBezTo>
                <a:cubicBezTo>
                  <a:pt x="1978" y="0"/>
                  <a:pt x="1958" y="0"/>
                  <a:pt x="1958" y="0"/>
                </a:cubicBezTo>
                <a:cubicBezTo>
                  <a:pt x="1840" y="0"/>
                  <a:pt x="1840" y="80"/>
                  <a:pt x="1741" y="80"/>
                </a:cubicBezTo>
                <a:cubicBezTo>
                  <a:pt x="1643" y="80"/>
                  <a:pt x="1682" y="182"/>
                  <a:pt x="1741" y="182"/>
                </a:cubicBezTo>
              </a:path>
              <a:path w="5233" h="6574">
                <a:moveTo>
                  <a:pt x="1881" y="548"/>
                </a:moveTo>
                <a:cubicBezTo>
                  <a:pt x="1901" y="588"/>
                  <a:pt x="1959" y="588"/>
                  <a:pt x="1979" y="608"/>
                </a:cubicBezTo>
                <a:cubicBezTo>
                  <a:pt x="1999" y="608"/>
                  <a:pt x="2018" y="608"/>
                  <a:pt x="1979" y="628"/>
                </a:cubicBezTo>
                <a:cubicBezTo>
                  <a:pt x="1979" y="628"/>
                  <a:pt x="1979" y="628"/>
                  <a:pt x="1979" y="628"/>
                </a:cubicBezTo>
                <a:cubicBezTo>
                  <a:pt x="1959" y="628"/>
                  <a:pt x="1959" y="648"/>
                  <a:pt x="1979" y="648"/>
                </a:cubicBezTo>
                <a:cubicBezTo>
                  <a:pt x="1999" y="669"/>
                  <a:pt x="2038" y="669"/>
                  <a:pt x="2077" y="709"/>
                </a:cubicBezTo>
                <a:cubicBezTo>
                  <a:pt x="2096" y="709"/>
                  <a:pt x="2096" y="709"/>
                  <a:pt x="2096" y="709"/>
                </a:cubicBezTo>
                <a:cubicBezTo>
                  <a:pt x="2175" y="729"/>
                  <a:pt x="2331" y="648"/>
                  <a:pt x="2429" y="669"/>
                </a:cubicBezTo>
                <a:cubicBezTo>
                  <a:pt x="2429" y="669"/>
                  <a:pt x="2429" y="669"/>
                  <a:pt x="2429" y="669"/>
                </a:cubicBezTo>
                <a:cubicBezTo>
                  <a:pt x="2488" y="669"/>
                  <a:pt x="2527" y="648"/>
                  <a:pt x="2546" y="648"/>
                </a:cubicBezTo>
                <a:cubicBezTo>
                  <a:pt x="2586" y="628"/>
                  <a:pt x="2605" y="628"/>
                  <a:pt x="2566" y="628"/>
                </a:cubicBezTo>
                <a:cubicBezTo>
                  <a:pt x="2566" y="628"/>
                  <a:pt x="2546" y="608"/>
                  <a:pt x="2546" y="608"/>
                </a:cubicBezTo>
                <a:cubicBezTo>
                  <a:pt x="2507" y="608"/>
                  <a:pt x="2449" y="548"/>
                  <a:pt x="2429" y="467"/>
                </a:cubicBezTo>
                <a:cubicBezTo>
                  <a:pt x="2429" y="447"/>
                  <a:pt x="2429" y="447"/>
                  <a:pt x="2429" y="447"/>
                </a:cubicBezTo>
                <a:cubicBezTo>
                  <a:pt x="2390" y="346"/>
                  <a:pt x="2292" y="387"/>
                  <a:pt x="2194" y="387"/>
                </a:cubicBezTo>
                <a:cubicBezTo>
                  <a:pt x="2155" y="387"/>
                  <a:pt x="2136" y="387"/>
                  <a:pt x="2096" y="366"/>
                </a:cubicBezTo>
                <a:cubicBezTo>
                  <a:pt x="2057" y="346"/>
                  <a:pt x="2018" y="326"/>
                  <a:pt x="1979" y="326"/>
                </a:cubicBezTo>
                <a:cubicBezTo>
                  <a:pt x="1979" y="326"/>
                  <a:pt x="1959" y="326"/>
                  <a:pt x="1959" y="326"/>
                </a:cubicBezTo>
                <a:cubicBezTo>
                  <a:pt x="1881" y="326"/>
                  <a:pt x="1822" y="266"/>
                  <a:pt x="1744" y="266"/>
                </a:cubicBezTo>
                <a:cubicBezTo>
                  <a:pt x="1627" y="266"/>
                  <a:pt x="1588" y="407"/>
                  <a:pt x="1627" y="487"/>
                </a:cubicBezTo>
                <a:cubicBezTo>
                  <a:pt x="1685" y="548"/>
                  <a:pt x="1881" y="487"/>
                  <a:pt x="1881" y="548"/>
                </a:cubicBezTo>
              </a:path>
              <a:path w="5233" h="6574">
                <a:moveTo>
                  <a:pt x="5100" y="4325"/>
                </a:moveTo>
                <a:cubicBezTo>
                  <a:pt x="4984" y="4245"/>
                  <a:pt x="4945" y="4245"/>
                  <a:pt x="4829" y="4205"/>
                </a:cubicBezTo>
                <a:cubicBezTo>
                  <a:pt x="4713" y="4165"/>
                  <a:pt x="4596" y="4165"/>
                  <a:pt x="4596" y="4085"/>
                </a:cubicBezTo>
                <a:cubicBezTo>
                  <a:pt x="4596" y="4005"/>
                  <a:pt x="4616" y="3905"/>
                  <a:pt x="4519" y="3905"/>
                </a:cubicBezTo>
                <a:cubicBezTo>
                  <a:pt x="4480" y="3905"/>
                  <a:pt x="4441" y="3885"/>
                  <a:pt x="4383" y="3845"/>
                </a:cubicBezTo>
                <a:cubicBezTo>
                  <a:pt x="4345" y="3825"/>
                  <a:pt x="4287" y="3785"/>
                  <a:pt x="4228" y="3746"/>
                </a:cubicBezTo>
                <a:cubicBezTo>
                  <a:pt x="4190" y="3726"/>
                  <a:pt x="4151" y="3706"/>
                  <a:pt x="4112" y="3706"/>
                </a:cubicBezTo>
                <a:cubicBezTo>
                  <a:pt x="4073" y="3706"/>
                  <a:pt x="4054" y="3706"/>
                  <a:pt x="4015" y="3706"/>
                </a:cubicBezTo>
                <a:cubicBezTo>
                  <a:pt x="3996" y="3706"/>
                  <a:pt x="3977" y="3706"/>
                  <a:pt x="3977" y="3706"/>
                </a:cubicBezTo>
                <a:cubicBezTo>
                  <a:pt x="3957" y="3706"/>
                  <a:pt x="3957" y="3706"/>
                  <a:pt x="3957" y="3706"/>
                </a:cubicBezTo>
                <a:cubicBezTo>
                  <a:pt x="3899" y="3706"/>
                  <a:pt x="3822" y="3726"/>
                  <a:pt x="3783" y="3686"/>
                </a:cubicBezTo>
                <a:cubicBezTo>
                  <a:pt x="3783" y="3686"/>
                  <a:pt x="3783" y="3666"/>
                  <a:pt x="3783" y="3666"/>
                </a:cubicBezTo>
                <a:cubicBezTo>
                  <a:pt x="3744" y="3586"/>
                  <a:pt x="3686" y="3666"/>
                  <a:pt x="3647" y="3686"/>
                </a:cubicBezTo>
                <a:cubicBezTo>
                  <a:pt x="3628" y="3706"/>
                  <a:pt x="3589" y="3706"/>
                  <a:pt x="3551" y="3706"/>
                </a:cubicBezTo>
                <a:cubicBezTo>
                  <a:pt x="3512" y="3706"/>
                  <a:pt x="3473" y="3706"/>
                  <a:pt x="3454" y="3706"/>
                </a:cubicBezTo>
                <a:cubicBezTo>
                  <a:pt x="3434" y="3706"/>
                  <a:pt x="3415" y="3706"/>
                  <a:pt x="3396" y="3706"/>
                </a:cubicBezTo>
                <a:cubicBezTo>
                  <a:pt x="3357" y="3706"/>
                  <a:pt x="3318" y="3666"/>
                  <a:pt x="3299" y="3626"/>
                </a:cubicBezTo>
                <a:cubicBezTo>
                  <a:pt x="3299" y="3606"/>
                  <a:pt x="3299" y="3606"/>
                  <a:pt x="3299" y="3606"/>
                </a:cubicBezTo>
                <a:cubicBezTo>
                  <a:pt x="3260" y="3546"/>
                  <a:pt x="3318" y="3466"/>
                  <a:pt x="3221" y="3466"/>
                </a:cubicBezTo>
                <a:cubicBezTo>
                  <a:pt x="3125" y="3466"/>
                  <a:pt x="3144" y="3306"/>
                  <a:pt x="3144" y="3246"/>
                </a:cubicBezTo>
                <a:cubicBezTo>
                  <a:pt x="3144" y="3206"/>
                  <a:pt x="3105" y="3206"/>
                  <a:pt x="3066" y="3246"/>
                </a:cubicBezTo>
                <a:cubicBezTo>
                  <a:pt x="3028" y="3266"/>
                  <a:pt x="3008" y="3286"/>
                  <a:pt x="2989" y="3306"/>
                </a:cubicBezTo>
                <a:cubicBezTo>
                  <a:pt x="2931" y="3366"/>
                  <a:pt x="2873" y="3306"/>
                  <a:pt x="2815" y="3246"/>
                </a:cubicBezTo>
                <a:cubicBezTo>
                  <a:pt x="2795" y="3246"/>
                  <a:pt x="2776" y="3226"/>
                  <a:pt x="2776" y="3206"/>
                </a:cubicBezTo>
                <a:cubicBezTo>
                  <a:pt x="2718" y="3146"/>
                  <a:pt x="2776" y="3026"/>
                  <a:pt x="2815" y="2947"/>
                </a:cubicBezTo>
                <a:cubicBezTo>
                  <a:pt x="2834" y="2927"/>
                  <a:pt x="2834" y="2907"/>
                  <a:pt x="2853" y="2907"/>
                </a:cubicBezTo>
                <a:cubicBezTo>
                  <a:pt x="2912" y="2847"/>
                  <a:pt x="2989" y="2887"/>
                  <a:pt x="3066" y="2867"/>
                </a:cubicBezTo>
                <a:cubicBezTo>
                  <a:pt x="3066" y="2867"/>
                  <a:pt x="3066" y="2867"/>
                  <a:pt x="3066" y="2867"/>
                </a:cubicBezTo>
                <a:cubicBezTo>
                  <a:pt x="3125" y="2847"/>
                  <a:pt x="3221" y="2827"/>
                  <a:pt x="3299" y="2887"/>
                </a:cubicBezTo>
                <a:cubicBezTo>
                  <a:pt x="3299" y="2887"/>
                  <a:pt x="3318" y="2907"/>
                  <a:pt x="3318" y="2907"/>
                </a:cubicBezTo>
                <a:cubicBezTo>
                  <a:pt x="3357" y="2967"/>
                  <a:pt x="3376" y="2987"/>
                  <a:pt x="3396" y="3006"/>
                </a:cubicBezTo>
                <a:cubicBezTo>
                  <a:pt x="3434" y="3006"/>
                  <a:pt x="3434" y="2987"/>
                  <a:pt x="3434" y="2947"/>
                </a:cubicBezTo>
                <a:cubicBezTo>
                  <a:pt x="3434" y="2847"/>
                  <a:pt x="3415" y="2787"/>
                  <a:pt x="3434" y="2747"/>
                </a:cubicBezTo>
                <a:cubicBezTo>
                  <a:pt x="3454" y="2707"/>
                  <a:pt x="3512" y="2687"/>
                  <a:pt x="3551" y="2647"/>
                </a:cubicBezTo>
                <a:cubicBezTo>
                  <a:pt x="3570" y="2627"/>
                  <a:pt x="3589" y="2607"/>
                  <a:pt x="3589" y="2587"/>
                </a:cubicBezTo>
                <a:cubicBezTo>
                  <a:pt x="3589" y="2527"/>
                  <a:pt x="3628" y="2367"/>
                  <a:pt x="3706" y="2367"/>
                </a:cubicBezTo>
                <a:cubicBezTo>
                  <a:pt x="3744" y="2367"/>
                  <a:pt x="3764" y="2327"/>
                  <a:pt x="3783" y="2287"/>
                </a:cubicBezTo>
                <a:cubicBezTo>
                  <a:pt x="3802" y="2267"/>
                  <a:pt x="3822" y="2247"/>
                  <a:pt x="3841" y="2228"/>
                </a:cubicBezTo>
                <a:cubicBezTo>
                  <a:pt x="3860" y="2208"/>
                  <a:pt x="3899" y="2188"/>
                  <a:pt x="3957" y="2168"/>
                </a:cubicBezTo>
                <a:cubicBezTo>
                  <a:pt x="3977" y="2148"/>
                  <a:pt x="3996" y="2128"/>
                  <a:pt x="4015" y="2108"/>
                </a:cubicBezTo>
                <a:cubicBezTo>
                  <a:pt x="4015" y="2088"/>
                  <a:pt x="4035" y="2088"/>
                  <a:pt x="4035" y="2088"/>
                </a:cubicBezTo>
                <a:cubicBezTo>
                  <a:pt x="4073" y="2048"/>
                  <a:pt x="4054" y="1988"/>
                  <a:pt x="4015" y="1948"/>
                </a:cubicBezTo>
                <a:cubicBezTo>
                  <a:pt x="3996" y="1928"/>
                  <a:pt x="3977" y="1908"/>
                  <a:pt x="3957" y="1908"/>
                </a:cubicBezTo>
                <a:cubicBezTo>
                  <a:pt x="3938" y="1908"/>
                  <a:pt x="3919" y="1888"/>
                  <a:pt x="3919" y="1888"/>
                </a:cubicBezTo>
                <a:cubicBezTo>
                  <a:pt x="3880" y="1888"/>
                  <a:pt x="3899" y="1868"/>
                  <a:pt x="3957" y="1848"/>
                </a:cubicBezTo>
                <a:cubicBezTo>
                  <a:pt x="3977" y="1848"/>
                  <a:pt x="3996" y="1828"/>
                  <a:pt x="4015" y="1828"/>
                </a:cubicBezTo>
                <a:cubicBezTo>
                  <a:pt x="4035" y="1828"/>
                  <a:pt x="4054" y="1828"/>
                  <a:pt x="4073" y="1848"/>
                </a:cubicBezTo>
                <a:cubicBezTo>
                  <a:pt x="4073" y="1848"/>
                  <a:pt x="4093" y="1868"/>
                  <a:pt x="4112" y="1868"/>
                </a:cubicBezTo>
                <a:cubicBezTo>
                  <a:pt x="4132" y="1888"/>
                  <a:pt x="4132" y="1908"/>
                  <a:pt x="4151" y="1868"/>
                </a:cubicBezTo>
                <a:cubicBezTo>
                  <a:pt x="4170" y="1828"/>
                  <a:pt x="4228" y="1788"/>
                  <a:pt x="4345" y="1788"/>
                </a:cubicBezTo>
                <a:cubicBezTo>
                  <a:pt x="4441" y="1788"/>
                  <a:pt x="4287" y="1668"/>
                  <a:pt x="4306" y="1628"/>
                </a:cubicBezTo>
                <a:cubicBezTo>
                  <a:pt x="4325" y="1588"/>
                  <a:pt x="4228" y="1568"/>
                  <a:pt x="4170" y="1508"/>
                </a:cubicBezTo>
                <a:cubicBezTo>
                  <a:pt x="4132" y="1468"/>
                  <a:pt x="4132" y="1369"/>
                  <a:pt x="4112" y="1329"/>
                </a:cubicBezTo>
                <a:cubicBezTo>
                  <a:pt x="4093" y="1309"/>
                  <a:pt x="4073" y="1289"/>
                  <a:pt x="4054" y="1289"/>
                </a:cubicBezTo>
                <a:cubicBezTo>
                  <a:pt x="4035" y="1289"/>
                  <a:pt x="4035" y="1289"/>
                  <a:pt x="4015" y="1289"/>
                </a:cubicBezTo>
                <a:cubicBezTo>
                  <a:pt x="3996" y="1309"/>
                  <a:pt x="4015" y="1349"/>
                  <a:pt x="3957" y="1369"/>
                </a:cubicBezTo>
                <a:cubicBezTo>
                  <a:pt x="3957" y="1369"/>
                  <a:pt x="3957" y="1369"/>
                  <a:pt x="3957" y="1369"/>
                </a:cubicBezTo>
                <a:cubicBezTo>
                  <a:pt x="3899" y="1389"/>
                  <a:pt x="3860" y="1349"/>
                  <a:pt x="3860" y="1289"/>
                </a:cubicBezTo>
                <a:cubicBezTo>
                  <a:pt x="3860" y="1269"/>
                  <a:pt x="3841" y="1229"/>
                  <a:pt x="3783" y="1189"/>
                </a:cubicBezTo>
                <a:cubicBezTo>
                  <a:pt x="3725" y="1149"/>
                  <a:pt x="3647" y="1109"/>
                  <a:pt x="3589" y="1129"/>
                </a:cubicBezTo>
                <a:cubicBezTo>
                  <a:pt x="3570" y="1129"/>
                  <a:pt x="3570" y="1129"/>
                  <a:pt x="3551" y="1129"/>
                </a:cubicBezTo>
                <a:cubicBezTo>
                  <a:pt x="3454" y="1169"/>
                  <a:pt x="3473" y="1289"/>
                  <a:pt x="3493" y="1369"/>
                </a:cubicBezTo>
                <a:cubicBezTo>
                  <a:pt x="3512" y="1468"/>
                  <a:pt x="3551" y="1528"/>
                  <a:pt x="3512" y="1528"/>
                </a:cubicBezTo>
                <a:cubicBezTo>
                  <a:pt x="3454" y="1528"/>
                  <a:pt x="3454" y="1608"/>
                  <a:pt x="3454" y="1728"/>
                </a:cubicBezTo>
                <a:cubicBezTo>
                  <a:pt x="3454" y="1808"/>
                  <a:pt x="3415" y="1788"/>
                  <a:pt x="3396" y="1748"/>
                </a:cubicBezTo>
                <a:cubicBezTo>
                  <a:pt x="3376" y="1728"/>
                  <a:pt x="3357" y="1668"/>
                  <a:pt x="3357" y="1648"/>
                </a:cubicBezTo>
                <a:cubicBezTo>
                  <a:pt x="3357" y="1608"/>
                  <a:pt x="3338" y="1588"/>
                  <a:pt x="3299" y="1568"/>
                </a:cubicBezTo>
                <a:cubicBezTo>
                  <a:pt x="3241" y="1548"/>
                  <a:pt x="3183" y="1528"/>
                  <a:pt x="3105" y="1508"/>
                </a:cubicBezTo>
                <a:cubicBezTo>
                  <a:pt x="3086" y="1508"/>
                  <a:pt x="3066" y="1488"/>
                  <a:pt x="3066" y="1488"/>
                </a:cubicBezTo>
                <a:cubicBezTo>
                  <a:pt x="2970" y="1449"/>
                  <a:pt x="2931" y="1429"/>
                  <a:pt x="2931" y="1389"/>
                </a:cubicBezTo>
                <a:cubicBezTo>
                  <a:pt x="2931" y="1329"/>
                  <a:pt x="2873" y="1289"/>
                  <a:pt x="2912" y="1269"/>
                </a:cubicBezTo>
                <a:cubicBezTo>
                  <a:pt x="2950" y="1249"/>
                  <a:pt x="2931" y="1129"/>
                  <a:pt x="2989" y="1129"/>
                </a:cubicBezTo>
                <a:cubicBezTo>
                  <a:pt x="3047" y="1109"/>
                  <a:pt x="3028" y="1089"/>
                  <a:pt x="3066" y="1069"/>
                </a:cubicBezTo>
                <a:cubicBezTo>
                  <a:pt x="3066" y="1069"/>
                  <a:pt x="3066" y="1049"/>
                  <a:pt x="3086" y="1049"/>
                </a:cubicBezTo>
                <a:cubicBezTo>
                  <a:pt x="3163" y="1049"/>
                  <a:pt x="3183" y="929"/>
                  <a:pt x="3183" y="929"/>
                </a:cubicBezTo>
                <a:cubicBezTo>
                  <a:pt x="3183" y="929"/>
                  <a:pt x="3241" y="909"/>
                  <a:pt x="3299" y="889"/>
                </a:cubicBezTo>
                <a:cubicBezTo>
                  <a:pt x="3318" y="889"/>
                  <a:pt x="3318" y="889"/>
                  <a:pt x="3338" y="889"/>
                </a:cubicBezTo>
                <a:cubicBezTo>
                  <a:pt x="3415" y="889"/>
                  <a:pt x="3376" y="670"/>
                  <a:pt x="3318" y="670"/>
                </a:cubicBezTo>
                <a:cubicBezTo>
                  <a:pt x="3299" y="670"/>
                  <a:pt x="3299" y="670"/>
                  <a:pt x="3299" y="670"/>
                </a:cubicBezTo>
                <a:cubicBezTo>
                  <a:pt x="3241" y="670"/>
                  <a:pt x="3202" y="690"/>
                  <a:pt x="3202" y="750"/>
                </a:cubicBezTo>
                <a:cubicBezTo>
                  <a:pt x="3202" y="810"/>
                  <a:pt x="3163" y="830"/>
                  <a:pt x="3163" y="770"/>
                </a:cubicBezTo>
                <a:cubicBezTo>
                  <a:pt x="3144" y="730"/>
                  <a:pt x="3105" y="690"/>
                  <a:pt x="3066" y="730"/>
                </a:cubicBezTo>
                <a:cubicBezTo>
                  <a:pt x="3066" y="730"/>
                  <a:pt x="3066" y="730"/>
                  <a:pt x="3066" y="730"/>
                </a:cubicBezTo>
                <a:cubicBezTo>
                  <a:pt x="3008" y="750"/>
                  <a:pt x="3066" y="630"/>
                  <a:pt x="2989" y="650"/>
                </a:cubicBezTo>
                <a:cubicBezTo>
                  <a:pt x="2912" y="650"/>
                  <a:pt x="2970" y="570"/>
                  <a:pt x="2931" y="510"/>
                </a:cubicBezTo>
                <a:cubicBezTo>
                  <a:pt x="2892" y="470"/>
                  <a:pt x="2892" y="510"/>
                  <a:pt x="2834" y="530"/>
                </a:cubicBezTo>
                <a:cubicBezTo>
                  <a:pt x="2834" y="550"/>
                  <a:pt x="2815" y="550"/>
                  <a:pt x="2815" y="550"/>
                </a:cubicBezTo>
                <a:cubicBezTo>
                  <a:pt x="2795" y="570"/>
                  <a:pt x="2795" y="610"/>
                  <a:pt x="2815" y="630"/>
                </a:cubicBezTo>
                <a:cubicBezTo>
                  <a:pt x="2815" y="630"/>
                  <a:pt x="2834" y="630"/>
                  <a:pt x="2834" y="630"/>
                </a:cubicBezTo>
                <a:cubicBezTo>
                  <a:pt x="2853" y="650"/>
                  <a:pt x="2873" y="690"/>
                  <a:pt x="2912" y="730"/>
                </a:cubicBezTo>
                <a:cubicBezTo>
                  <a:pt x="2931" y="750"/>
                  <a:pt x="2892" y="770"/>
                  <a:pt x="2815" y="770"/>
                </a:cubicBezTo>
                <a:cubicBezTo>
                  <a:pt x="2795" y="770"/>
                  <a:pt x="2757" y="770"/>
                  <a:pt x="2718" y="770"/>
                </a:cubicBezTo>
                <a:cubicBezTo>
                  <a:pt x="2699" y="770"/>
                  <a:pt x="2679" y="770"/>
                  <a:pt x="2679" y="770"/>
                </a:cubicBezTo>
                <a:cubicBezTo>
                  <a:pt x="2640" y="770"/>
                  <a:pt x="2602" y="770"/>
                  <a:pt x="2582" y="750"/>
                </a:cubicBezTo>
                <a:cubicBezTo>
                  <a:pt x="2544" y="730"/>
                  <a:pt x="2505" y="710"/>
                  <a:pt x="2466" y="710"/>
                </a:cubicBezTo>
                <a:cubicBezTo>
                  <a:pt x="2447" y="710"/>
                  <a:pt x="2447" y="710"/>
                  <a:pt x="2447" y="710"/>
                </a:cubicBezTo>
                <a:cubicBezTo>
                  <a:pt x="2331" y="710"/>
                  <a:pt x="2350" y="830"/>
                  <a:pt x="2272" y="810"/>
                </a:cubicBezTo>
                <a:cubicBezTo>
                  <a:pt x="2214" y="790"/>
                  <a:pt x="2176" y="810"/>
                  <a:pt x="2137" y="790"/>
                </a:cubicBezTo>
                <a:cubicBezTo>
                  <a:pt x="2118" y="790"/>
                  <a:pt x="2118" y="770"/>
                  <a:pt x="2118" y="750"/>
                </a:cubicBezTo>
                <a:cubicBezTo>
                  <a:pt x="2098" y="710"/>
                  <a:pt x="2079" y="710"/>
                  <a:pt x="2021" y="710"/>
                </a:cubicBezTo>
                <a:cubicBezTo>
                  <a:pt x="2001" y="710"/>
                  <a:pt x="1982" y="730"/>
                  <a:pt x="1963" y="730"/>
                </a:cubicBezTo>
                <a:cubicBezTo>
                  <a:pt x="1866" y="730"/>
                  <a:pt x="1905" y="650"/>
                  <a:pt x="1808" y="650"/>
                </a:cubicBezTo>
                <a:cubicBezTo>
                  <a:pt x="1691" y="650"/>
                  <a:pt x="1750" y="670"/>
                  <a:pt x="1653" y="610"/>
                </a:cubicBezTo>
                <a:cubicBezTo>
                  <a:pt x="1556" y="530"/>
                  <a:pt x="1575" y="630"/>
                  <a:pt x="1459" y="630"/>
                </a:cubicBezTo>
                <a:cubicBezTo>
                  <a:pt x="1324" y="630"/>
                  <a:pt x="1285" y="670"/>
                  <a:pt x="1285" y="730"/>
                </a:cubicBezTo>
                <a:cubicBezTo>
                  <a:pt x="1285" y="790"/>
                  <a:pt x="1111" y="630"/>
                  <a:pt x="917" y="610"/>
                </a:cubicBezTo>
                <a:cubicBezTo>
                  <a:pt x="743" y="610"/>
                  <a:pt x="530" y="530"/>
                  <a:pt x="413" y="530"/>
                </a:cubicBezTo>
                <a:cubicBezTo>
                  <a:pt x="297" y="530"/>
                  <a:pt x="239" y="670"/>
                  <a:pt x="103" y="690"/>
                </a:cubicBezTo>
                <a:cubicBezTo>
                  <a:pt x="-31" y="710"/>
                  <a:pt x="123" y="750"/>
                  <a:pt x="162" y="830"/>
                </a:cubicBezTo>
                <a:cubicBezTo>
                  <a:pt x="200" y="889"/>
                  <a:pt x="181" y="889"/>
                  <a:pt x="45" y="909"/>
                </a:cubicBezTo>
                <a:cubicBezTo>
                  <a:pt x="-70" y="909"/>
                  <a:pt x="123" y="1009"/>
                  <a:pt x="200" y="1009"/>
                </a:cubicBezTo>
                <a:cubicBezTo>
                  <a:pt x="297" y="1009"/>
                  <a:pt x="200" y="1069"/>
                  <a:pt x="142" y="1109"/>
                </a:cubicBezTo>
                <a:cubicBezTo>
                  <a:pt x="65" y="1149"/>
                  <a:pt x="45" y="1289"/>
                  <a:pt x="142" y="1289"/>
                </a:cubicBezTo>
                <a:cubicBezTo>
                  <a:pt x="258" y="1309"/>
                  <a:pt x="200" y="1369"/>
                  <a:pt x="336" y="1369"/>
                </a:cubicBezTo>
                <a:cubicBezTo>
                  <a:pt x="452" y="1369"/>
                  <a:pt x="336" y="1468"/>
                  <a:pt x="258" y="1528"/>
                </a:cubicBezTo>
                <a:cubicBezTo>
                  <a:pt x="181" y="1608"/>
                  <a:pt x="181" y="1688"/>
                  <a:pt x="220" y="1648"/>
                </a:cubicBezTo>
                <a:cubicBezTo>
                  <a:pt x="278" y="1608"/>
                  <a:pt x="394" y="1508"/>
                  <a:pt x="452" y="1488"/>
                </a:cubicBezTo>
                <a:cubicBezTo>
                  <a:pt x="510" y="1468"/>
                  <a:pt x="549" y="1349"/>
                  <a:pt x="588" y="1329"/>
                </a:cubicBezTo>
                <a:cubicBezTo>
                  <a:pt x="646" y="1289"/>
                  <a:pt x="684" y="1389"/>
                  <a:pt x="723" y="1329"/>
                </a:cubicBezTo>
                <a:cubicBezTo>
                  <a:pt x="762" y="1289"/>
                  <a:pt x="820" y="1329"/>
                  <a:pt x="878" y="1309"/>
                </a:cubicBezTo>
                <a:cubicBezTo>
                  <a:pt x="936" y="1309"/>
                  <a:pt x="1052" y="1329"/>
                  <a:pt x="1111" y="1349"/>
                </a:cubicBezTo>
                <a:cubicBezTo>
                  <a:pt x="1169" y="1349"/>
                  <a:pt x="1227" y="1409"/>
                  <a:pt x="1304" y="1409"/>
                </a:cubicBezTo>
                <a:cubicBezTo>
                  <a:pt x="1382" y="1409"/>
                  <a:pt x="1382" y="1528"/>
                  <a:pt x="1440" y="1588"/>
                </a:cubicBezTo>
                <a:cubicBezTo>
                  <a:pt x="1498" y="1628"/>
                  <a:pt x="1556" y="1628"/>
                  <a:pt x="1537" y="1688"/>
                </a:cubicBezTo>
                <a:cubicBezTo>
                  <a:pt x="1517" y="1748"/>
                  <a:pt x="1633" y="1848"/>
                  <a:pt x="1730" y="1888"/>
                </a:cubicBezTo>
                <a:cubicBezTo>
                  <a:pt x="1827" y="1928"/>
                  <a:pt x="1866" y="2048"/>
                  <a:pt x="1788" y="2008"/>
                </a:cubicBezTo>
                <a:cubicBezTo>
                  <a:pt x="1711" y="1968"/>
                  <a:pt x="1691" y="1988"/>
                  <a:pt x="1730" y="2048"/>
                </a:cubicBezTo>
                <a:cubicBezTo>
                  <a:pt x="1750" y="2128"/>
                  <a:pt x="1769" y="2188"/>
                  <a:pt x="1730" y="2208"/>
                </a:cubicBezTo>
                <a:cubicBezTo>
                  <a:pt x="1691" y="2228"/>
                  <a:pt x="1691" y="2407"/>
                  <a:pt x="1730" y="2507"/>
                </a:cubicBezTo>
                <a:cubicBezTo>
                  <a:pt x="1788" y="2607"/>
                  <a:pt x="1963" y="2687"/>
                  <a:pt x="2001" y="2787"/>
                </a:cubicBezTo>
                <a:cubicBezTo>
                  <a:pt x="2001" y="2807"/>
                  <a:pt x="2021" y="2827"/>
                  <a:pt x="2021" y="2847"/>
                </a:cubicBezTo>
                <a:cubicBezTo>
                  <a:pt x="2059" y="2907"/>
                  <a:pt x="2098" y="2947"/>
                  <a:pt x="2137" y="3006"/>
                </a:cubicBezTo>
                <a:cubicBezTo>
                  <a:pt x="2137" y="3026"/>
                  <a:pt x="2137" y="3026"/>
                  <a:pt x="2137" y="3026"/>
                </a:cubicBezTo>
                <a:cubicBezTo>
                  <a:pt x="2195" y="3086"/>
                  <a:pt x="2234" y="3166"/>
                  <a:pt x="2272" y="3146"/>
                </a:cubicBezTo>
                <a:cubicBezTo>
                  <a:pt x="2311" y="3146"/>
                  <a:pt x="2272" y="3066"/>
                  <a:pt x="2234" y="3006"/>
                </a:cubicBezTo>
                <a:cubicBezTo>
                  <a:pt x="2195" y="2947"/>
                  <a:pt x="2369" y="3106"/>
                  <a:pt x="2427" y="3146"/>
                </a:cubicBezTo>
                <a:cubicBezTo>
                  <a:pt x="2447" y="3166"/>
                  <a:pt x="2447" y="3186"/>
                  <a:pt x="2466" y="3226"/>
                </a:cubicBezTo>
                <a:cubicBezTo>
                  <a:pt x="2485" y="3286"/>
                  <a:pt x="2505" y="3366"/>
                  <a:pt x="2544" y="3366"/>
                </a:cubicBezTo>
                <a:cubicBezTo>
                  <a:pt x="2563" y="3366"/>
                  <a:pt x="2582" y="3386"/>
                  <a:pt x="2582" y="3386"/>
                </a:cubicBezTo>
                <a:cubicBezTo>
                  <a:pt x="2621" y="3386"/>
                  <a:pt x="2640" y="3406"/>
                  <a:pt x="2679" y="3406"/>
                </a:cubicBezTo>
                <a:cubicBezTo>
                  <a:pt x="2718" y="3426"/>
                  <a:pt x="2757" y="3446"/>
                  <a:pt x="2815" y="3466"/>
                </a:cubicBezTo>
                <a:cubicBezTo>
                  <a:pt x="2834" y="3466"/>
                  <a:pt x="2834" y="3466"/>
                  <a:pt x="2853" y="3466"/>
                </a:cubicBezTo>
                <a:cubicBezTo>
                  <a:pt x="2950" y="3466"/>
                  <a:pt x="2989" y="3526"/>
                  <a:pt x="3066" y="3566"/>
                </a:cubicBezTo>
                <a:cubicBezTo>
                  <a:pt x="3086" y="3566"/>
                  <a:pt x="3105" y="3586"/>
                  <a:pt x="3144" y="3586"/>
                </a:cubicBezTo>
                <a:cubicBezTo>
                  <a:pt x="3260" y="3586"/>
                  <a:pt x="3260" y="3726"/>
                  <a:pt x="3299" y="3785"/>
                </a:cubicBezTo>
                <a:cubicBezTo>
                  <a:pt x="3299" y="3785"/>
                  <a:pt x="3299" y="3785"/>
                  <a:pt x="3299" y="3785"/>
                </a:cubicBezTo>
                <a:cubicBezTo>
                  <a:pt x="3318" y="3805"/>
                  <a:pt x="3357" y="3825"/>
                  <a:pt x="3396" y="3825"/>
                </a:cubicBezTo>
                <a:cubicBezTo>
                  <a:pt x="3454" y="3825"/>
                  <a:pt x="3512" y="3805"/>
                  <a:pt x="3512" y="3845"/>
                </a:cubicBezTo>
                <a:cubicBezTo>
                  <a:pt x="3531" y="3865"/>
                  <a:pt x="3551" y="3905"/>
                  <a:pt x="3551" y="3925"/>
                </a:cubicBezTo>
                <a:cubicBezTo>
                  <a:pt x="3551" y="3945"/>
                  <a:pt x="3551" y="3965"/>
                  <a:pt x="3551" y="3965"/>
                </a:cubicBezTo>
                <a:cubicBezTo>
                  <a:pt x="3551" y="3985"/>
                  <a:pt x="3531" y="3985"/>
                  <a:pt x="3512" y="4005"/>
                </a:cubicBezTo>
                <a:cubicBezTo>
                  <a:pt x="3454" y="4025"/>
                  <a:pt x="3473" y="4125"/>
                  <a:pt x="3415" y="4145"/>
                </a:cubicBezTo>
                <a:cubicBezTo>
                  <a:pt x="3415" y="4145"/>
                  <a:pt x="3396" y="4145"/>
                  <a:pt x="3396" y="4165"/>
                </a:cubicBezTo>
                <a:cubicBezTo>
                  <a:pt x="3338" y="4185"/>
                  <a:pt x="3338" y="4325"/>
                  <a:pt x="3376" y="4405"/>
                </a:cubicBezTo>
                <a:cubicBezTo>
                  <a:pt x="3396" y="4425"/>
                  <a:pt x="3396" y="4425"/>
                  <a:pt x="3396" y="4445"/>
                </a:cubicBezTo>
                <a:cubicBezTo>
                  <a:pt x="3454" y="4505"/>
                  <a:pt x="3531" y="4564"/>
                  <a:pt x="3551" y="4624"/>
                </a:cubicBezTo>
                <a:cubicBezTo>
                  <a:pt x="3570" y="4624"/>
                  <a:pt x="3570" y="4644"/>
                  <a:pt x="3570" y="4664"/>
                </a:cubicBezTo>
                <a:cubicBezTo>
                  <a:pt x="3570" y="4724"/>
                  <a:pt x="3551" y="4784"/>
                  <a:pt x="3628" y="4784"/>
                </a:cubicBezTo>
                <a:cubicBezTo>
                  <a:pt x="3686" y="4784"/>
                  <a:pt x="3744" y="4884"/>
                  <a:pt x="3783" y="4944"/>
                </a:cubicBezTo>
                <a:cubicBezTo>
                  <a:pt x="3802" y="4944"/>
                  <a:pt x="3802" y="4944"/>
                  <a:pt x="3802" y="4944"/>
                </a:cubicBezTo>
                <a:cubicBezTo>
                  <a:pt x="3841" y="4984"/>
                  <a:pt x="3802" y="5064"/>
                  <a:pt x="3841" y="5144"/>
                </a:cubicBezTo>
                <a:cubicBezTo>
                  <a:pt x="3860" y="5184"/>
                  <a:pt x="3822" y="5224"/>
                  <a:pt x="3783" y="5244"/>
                </a:cubicBezTo>
                <a:cubicBezTo>
                  <a:pt x="3764" y="5264"/>
                  <a:pt x="3764" y="5303"/>
                  <a:pt x="3764" y="5323"/>
                </a:cubicBezTo>
                <a:cubicBezTo>
                  <a:pt x="3764" y="5423"/>
                  <a:pt x="3783" y="5563"/>
                  <a:pt x="3725" y="5623"/>
                </a:cubicBezTo>
                <a:cubicBezTo>
                  <a:pt x="3667" y="5663"/>
                  <a:pt x="3647" y="5763"/>
                  <a:pt x="3686" y="5883"/>
                </a:cubicBezTo>
                <a:cubicBezTo>
                  <a:pt x="3744" y="6003"/>
                  <a:pt x="3744" y="6043"/>
                  <a:pt x="3706" y="6123"/>
                </a:cubicBezTo>
                <a:cubicBezTo>
                  <a:pt x="3667" y="6182"/>
                  <a:pt x="3628" y="6202"/>
                  <a:pt x="3647" y="6242"/>
                </a:cubicBezTo>
                <a:cubicBezTo>
                  <a:pt x="3686" y="6302"/>
                  <a:pt x="3725" y="6462"/>
                  <a:pt x="3783" y="6542"/>
                </a:cubicBezTo>
                <a:cubicBezTo>
                  <a:pt x="3802" y="6542"/>
                  <a:pt x="3802" y="6542"/>
                  <a:pt x="3802" y="6542"/>
                </a:cubicBezTo>
                <a:cubicBezTo>
                  <a:pt x="3880" y="6602"/>
                  <a:pt x="3880" y="6522"/>
                  <a:pt x="3880" y="6522"/>
                </a:cubicBezTo>
                <a:cubicBezTo>
                  <a:pt x="3880" y="6522"/>
                  <a:pt x="3919" y="6422"/>
                  <a:pt x="3957" y="6362"/>
                </a:cubicBezTo>
                <a:cubicBezTo>
                  <a:pt x="3977" y="6342"/>
                  <a:pt x="3996" y="6322"/>
                  <a:pt x="3996" y="6302"/>
                </a:cubicBezTo>
                <a:cubicBezTo>
                  <a:pt x="4035" y="6282"/>
                  <a:pt x="3919" y="6123"/>
                  <a:pt x="3977" y="6123"/>
                </a:cubicBezTo>
                <a:cubicBezTo>
                  <a:pt x="3996" y="6123"/>
                  <a:pt x="4015" y="6123"/>
                  <a:pt x="4015" y="6103"/>
                </a:cubicBezTo>
                <a:cubicBezTo>
                  <a:pt x="4054" y="6063"/>
                  <a:pt x="4054" y="6023"/>
                  <a:pt x="4054" y="5983"/>
                </a:cubicBezTo>
                <a:cubicBezTo>
                  <a:pt x="4054" y="5923"/>
                  <a:pt x="4054" y="5883"/>
                  <a:pt x="4093" y="5923"/>
                </a:cubicBezTo>
                <a:cubicBezTo>
                  <a:pt x="4093" y="5923"/>
                  <a:pt x="4093" y="5923"/>
                  <a:pt x="4112" y="5923"/>
                </a:cubicBezTo>
                <a:cubicBezTo>
                  <a:pt x="4151" y="5943"/>
                  <a:pt x="4228" y="5823"/>
                  <a:pt x="4306" y="5803"/>
                </a:cubicBezTo>
                <a:cubicBezTo>
                  <a:pt x="4364" y="5763"/>
                  <a:pt x="4364" y="5723"/>
                  <a:pt x="4287" y="5623"/>
                </a:cubicBezTo>
                <a:cubicBezTo>
                  <a:pt x="4248" y="5543"/>
                  <a:pt x="4325" y="5583"/>
                  <a:pt x="4383" y="5623"/>
                </a:cubicBezTo>
                <a:cubicBezTo>
                  <a:pt x="4403" y="5623"/>
                  <a:pt x="4422" y="5643"/>
                  <a:pt x="4441" y="5643"/>
                </a:cubicBezTo>
                <a:cubicBezTo>
                  <a:pt x="4480" y="5663"/>
                  <a:pt x="4577" y="5543"/>
                  <a:pt x="4596" y="5423"/>
                </a:cubicBezTo>
                <a:cubicBezTo>
                  <a:pt x="4596" y="5303"/>
                  <a:pt x="4674" y="5323"/>
                  <a:pt x="4674" y="5264"/>
                </a:cubicBezTo>
                <a:cubicBezTo>
                  <a:pt x="4674" y="5204"/>
                  <a:pt x="4751" y="5144"/>
                  <a:pt x="4829" y="5124"/>
                </a:cubicBezTo>
                <a:cubicBezTo>
                  <a:pt x="4926" y="5124"/>
                  <a:pt x="5003" y="5004"/>
                  <a:pt x="5003" y="4864"/>
                </a:cubicBezTo>
                <a:cubicBezTo>
                  <a:pt x="5003" y="4744"/>
                  <a:pt x="5139" y="4604"/>
                  <a:pt x="5197" y="4525"/>
                </a:cubicBezTo>
                <a:cubicBezTo>
                  <a:pt x="5255" y="4425"/>
                  <a:pt x="5216" y="4385"/>
                  <a:pt x="5100" y="4325"/>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84" name="path"/>
          <p:cNvSpPr/>
          <p:nvPr/>
        </p:nvSpPr>
        <p:spPr>
          <a:xfrm>
            <a:off x="3579295" y="1365504"/>
            <a:ext cx="1518795" cy="1260524"/>
          </a:xfrm>
          <a:custGeom>
            <a:avLst/>
            <a:gdLst/>
            <a:ahLst/>
            <a:cxnLst/>
            <a:rect l="0" t="0" r="0" b="0"/>
            <a:pathLst>
              <a:path w="2391" h="1985">
                <a:moveTo>
                  <a:pt x="1841" y="1257"/>
                </a:moveTo>
                <a:cubicBezTo>
                  <a:pt x="1743" y="1257"/>
                  <a:pt x="1782" y="1115"/>
                  <a:pt x="1880" y="1115"/>
                </a:cubicBezTo>
                <a:cubicBezTo>
                  <a:pt x="1978" y="1115"/>
                  <a:pt x="1782" y="973"/>
                  <a:pt x="1880" y="973"/>
                </a:cubicBezTo>
                <a:cubicBezTo>
                  <a:pt x="1958" y="973"/>
                  <a:pt x="1939" y="932"/>
                  <a:pt x="2017" y="851"/>
                </a:cubicBezTo>
                <a:cubicBezTo>
                  <a:pt x="2076" y="790"/>
                  <a:pt x="1978" y="730"/>
                  <a:pt x="2076" y="730"/>
                </a:cubicBezTo>
                <a:cubicBezTo>
                  <a:pt x="2154" y="730"/>
                  <a:pt x="2174" y="628"/>
                  <a:pt x="2096" y="567"/>
                </a:cubicBezTo>
                <a:cubicBezTo>
                  <a:pt x="2017" y="527"/>
                  <a:pt x="2174" y="486"/>
                  <a:pt x="2115" y="425"/>
                </a:cubicBezTo>
                <a:cubicBezTo>
                  <a:pt x="2076" y="385"/>
                  <a:pt x="2115" y="385"/>
                  <a:pt x="2174" y="364"/>
                </a:cubicBezTo>
                <a:cubicBezTo>
                  <a:pt x="2194" y="364"/>
                  <a:pt x="2194" y="364"/>
                  <a:pt x="2213" y="364"/>
                </a:cubicBezTo>
                <a:cubicBezTo>
                  <a:pt x="2252" y="364"/>
                  <a:pt x="2311" y="364"/>
                  <a:pt x="2350" y="344"/>
                </a:cubicBezTo>
                <a:cubicBezTo>
                  <a:pt x="2448" y="344"/>
                  <a:pt x="2292" y="243"/>
                  <a:pt x="2213" y="243"/>
                </a:cubicBezTo>
                <a:cubicBezTo>
                  <a:pt x="2213" y="243"/>
                  <a:pt x="2194" y="263"/>
                  <a:pt x="2194" y="263"/>
                </a:cubicBezTo>
                <a:cubicBezTo>
                  <a:pt x="2194" y="263"/>
                  <a:pt x="2174" y="263"/>
                  <a:pt x="2174" y="263"/>
                </a:cubicBezTo>
                <a:cubicBezTo>
                  <a:pt x="2115" y="304"/>
                  <a:pt x="2056" y="304"/>
                  <a:pt x="1998" y="263"/>
                </a:cubicBezTo>
                <a:cubicBezTo>
                  <a:pt x="1939" y="202"/>
                  <a:pt x="1860" y="283"/>
                  <a:pt x="1821" y="202"/>
                </a:cubicBezTo>
                <a:cubicBezTo>
                  <a:pt x="1782" y="142"/>
                  <a:pt x="1743" y="283"/>
                  <a:pt x="1625" y="202"/>
                </a:cubicBezTo>
                <a:cubicBezTo>
                  <a:pt x="1488" y="121"/>
                  <a:pt x="1762" y="142"/>
                  <a:pt x="1978" y="162"/>
                </a:cubicBezTo>
                <a:cubicBezTo>
                  <a:pt x="2194" y="182"/>
                  <a:pt x="1782" y="0"/>
                  <a:pt x="1547" y="0"/>
                </a:cubicBezTo>
                <a:cubicBezTo>
                  <a:pt x="1351" y="0"/>
                  <a:pt x="1351" y="81"/>
                  <a:pt x="1194" y="81"/>
                </a:cubicBezTo>
                <a:cubicBezTo>
                  <a:pt x="1057" y="81"/>
                  <a:pt x="1194" y="202"/>
                  <a:pt x="1115" y="202"/>
                </a:cubicBezTo>
                <a:cubicBezTo>
                  <a:pt x="1017" y="202"/>
                  <a:pt x="1174" y="344"/>
                  <a:pt x="978" y="222"/>
                </a:cubicBezTo>
                <a:cubicBezTo>
                  <a:pt x="782" y="101"/>
                  <a:pt x="939" y="263"/>
                  <a:pt x="861" y="283"/>
                </a:cubicBezTo>
                <a:cubicBezTo>
                  <a:pt x="782" y="304"/>
                  <a:pt x="782" y="222"/>
                  <a:pt x="645" y="202"/>
                </a:cubicBezTo>
                <a:cubicBezTo>
                  <a:pt x="645" y="202"/>
                  <a:pt x="625" y="202"/>
                  <a:pt x="625" y="202"/>
                </a:cubicBezTo>
                <a:cubicBezTo>
                  <a:pt x="488" y="182"/>
                  <a:pt x="508" y="283"/>
                  <a:pt x="370" y="304"/>
                </a:cubicBezTo>
                <a:cubicBezTo>
                  <a:pt x="351" y="304"/>
                  <a:pt x="351" y="304"/>
                  <a:pt x="331" y="304"/>
                </a:cubicBezTo>
                <a:cubicBezTo>
                  <a:pt x="312" y="304"/>
                  <a:pt x="292" y="304"/>
                  <a:pt x="272" y="304"/>
                </a:cubicBezTo>
                <a:cubicBezTo>
                  <a:pt x="174" y="324"/>
                  <a:pt x="214" y="405"/>
                  <a:pt x="253" y="405"/>
                </a:cubicBezTo>
                <a:cubicBezTo>
                  <a:pt x="272" y="425"/>
                  <a:pt x="272" y="425"/>
                  <a:pt x="272" y="425"/>
                </a:cubicBezTo>
                <a:cubicBezTo>
                  <a:pt x="312" y="446"/>
                  <a:pt x="312" y="486"/>
                  <a:pt x="272" y="527"/>
                </a:cubicBezTo>
                <a:cubicBezTo>
                  <a:pt x="253" y="527"/>
                  <a:pt x="233" y="527"/>
                  <a:pt x="214" y="547"/>
                </a:cubicBezTo>
                <a:cubicBezTo>
                  <a:pt x="214" y="547"/>
                  <a:pt x="194" y="547"/>
                  <a:pt x="194" y="547"/>
                </a:cubicBezTo>
                <a:cubicBezTo>
                  <a:pt x="96" y="547"/>
                  <a:pt x="76" y="547"/>
                  <a:pt x="37" y="567"/>
                </a:cubicBezTo>
                <a:cubicBezTo>
                  <a:pt x="37" y="588"/>
                  <a:pt x="18" y="608"/>
                  <a:pt x="18" y="628"/>
                </a:cubicBezTo>
                <a:cubicBezTo>
                  <a:pt x="-1" y="648"/>
                  <a:pt x="18" y="669"/>
                  <a:pt x="37" y="669"/>
                </a:cubicBezTo>
                <a:cubicBezTo>
                  <a:pt x="76" y="689"/>
                  <a:pt x="155" y="669"/>
                  <a:pt x="214" y="669"/>
                </a:cubicBezTo>
                <a:cubicBezTo>
                  <a:pt x="214" y="669"/>
                  <a:pt x="233" y="669"/>
                  <a:pt x="253" y="669"/>
                </a:cubicBezTo>
                <a:cubicBezTo>
                  <a:pt x="292" y="669"/>
                  <a:pt x="253" y="689"/>
                  <a:pt x="214" y="730"/>
                </a:cubicBezTo>
                <a:cubicBezTo>
                  <a:pt x="194" y="750"/>
                  <a:pt x="174" y="770"/>
                  <a:pt x="214" y="790"/>
                </a:cubicBezTo>
                <a:cubicBezTo>
                  <a:pt x="214" y="790"/>
                  <a:pt x="214" y="790"/>
                  <a:pt x="214" y="790"/>
                </a:cubicBezTo>
                <a:cubicBezTo>
                  <a:pt x="233" y="811"/>
                  <a:pt x="253" y="811"/>
                  <a:pt x="272" y="811"/>
                </a:cubicBezTo>
                <a:cubicBezTo>
                  <a:pt x="312" y="811"/>
                  <a:pt x="331" y="811"/>
                  <a:pt x="370" y="811"/>
                </a:cubicBezTo>
                <a:cubicBezTo>
                  <a:pt x="429" y="811"/>
                  <a:pt x="488" y="811"/>
                  <a:pt x="547" y="831"/>
                </a:cubicBezTo>
                <a:cubicBezTo>
                  <a:pt x="606" y="831"/>
                  <a:pt x="625" y="872"/>
                  <a:pt x="645" y="912"/>
                </a:cubicBezTo>
                <a:cubicBezTo>
                  <a:pt x="665" y="953"/>
                  <a:pt x="665" y="993"/>
                  <a:pt x="704" y="993"/>
                </a:cubicBezTo>
                <a:cubicBezTo>
                  <a:pt x="763" y="1013"/>
                  <a:pt x="802" y="993"/>
                  <a:pt x="704" y="1074"/>
                </a:cubicBezTo>
                <a:cubicBezTo>
                  <a:pt x="625" y="1135"/>
                  <a:pt x="704" y="1176"/>
                  <a:pt x="763" y="1155"/>
                </a:cubicBezTo>
                <a:cubicBezTo>
                  <a:pt x="841" y="1135"/>
                  <a:pt x="861" y="1216"/>
                  <a:pt x="782" y="1257"/>
                </a:cubicBezTo>
                <a:cubicBezTo>
                  <a:pt x="684" y="1277"/>
                  <a:pt x="782" y="1338"/>
                  <a:pt x="861" y="1297"/>
                </a:cubicBezTo>
                <a:cubicBezTo>
                  <a:pt x="919" y="1236"/>
                  <a:pt x="723" y="1399"/>
                  <a:pt x="782" y="1439"/>
                </a:cubicBezTo>
                <a:cubicBezTo>
                  <a:pt x="841" y="1460"/>
                  <a:pt x="763" y="1561"/>
                  <a:pt x="821" y="1662"/>
                </a:cubicBezTo>
                <a:cubicBezTo>
                  <a:pt x="880" y="1764"/>
                  <a:pt x="900" y="1906"/>
                  <a:pt x="1057" y="1967"/>
                </a:cubicBezTo>
                <a:cubicBezTo>
                  <a:pt x="1213" y="2027"/>
                  <a:pt x="1233" y="1723"/>
                  <a:pt x="1233" y="1642"/>
                </a:cubicBezTo>
                <a:cubicBezTo>
                  <a:pt x="1233" y="1561"/>
                  <a:pt x="1429" y="1561"/>
                  <a:pt x="1488" y="1480"/>
                </a:cubicBezTo>
                <a:cubicBezTo>
                  <a:pt x="1547" y="1399"/>
                  <a:pt x="1723" y="1399"/>
                  <a:pt x="1841" y="1338"/>
                </a:cubicBezTo>
                <a:cubicBezTo>
                  <a:pt x="1939" y="1277"/>
                  <a:pt x="1958" y="1236"/>
                  <a:pt x="1841" y="1257"/>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85" name="path"/>
          <p:cNvSpPr/>
          <p:nvPr/>
        </p:nvSpPr>
        <p:spPr>
          <a:xfrm>
            <a:off x="9067751" y="1866900"/>
            <a:ext cx="81672" cy="39624"/>
          </a:xfrm>
          <a:custGeom>
            <a:avLst/>
            <a:gdLst/>
            <a:ahLst/>
            <a:cxnLst/>
            <a:rect l="0" t="0" r="0" b="0"/>
            <a:pathLst>
              <a:path w="128" h="62">
                <a:moveTo>
                  <a:pt x="61" y="62"/>
                </a:moveTo>
                <a:cubicBezTo>
                  <a:pt x="80" y="62"/>
                  <a:pt x="80" y="62"/>
                  <a:pt x="80" y="62"/>
                </a:cubicBezTo>
                <a:cubicBezTo>
                  <a:pt x="158" y="62"/>
                  <a:pt x="100" y="0"/>
                  <a:pt x="61" y="0"/>
                </a:cubicBezTo>
                <a:cubicBezTo>
                  <a:pt x="61" y="0"/>
                  <a:pt x="61" y="0"/>
                  <a:pt x="61" y="0"/>
                </a:cubicBezTo>
                <a:cubicBezTo>
                  <a:pt x="-16" y="0"/>
                  <a:pt x="2" y="41"/>
                  <a:pt x="61" y="62"/>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386" name="path"/>
          <p:cNvSpPr/>
          <p:nvPr/>
        </p:nvSpPr>
        <p:spPr>
          <a:xfrm>
            <a:off x="8948604" y="3066288"/>
            <a:ext cx="114272" cy="193548"/>
          </a:xfrm>
          <a:custGeom>
            <a:avLst/>
            <a:gdLst/>
            <a:ahLst/>
            <a:cxnLst/>
            <a:rect l="0" t="0" r="0" b="0"/>
            <a:pathLst>
              <a:path w="179" h="304">
                <a:moveTo>
                  <a:pt x="93" y="80"/>
                </a:moveTo>
                <a:cubicBezTo>
                  <a:pt x="112" y="100"/>
                  <a:pt x="112" y="100"/>
                  <a:pt x="112" y="100"/>
                </a:cubicBezTo>
                <a:cubicBezTo>
                  <a:pt x="132" y="80"/>
                  <a:pt x="112" y="60"/>
                  <a:pt x="93" y="40"/>
                </a:cubicBezTo>
                <a:cubicBezTo>
                  <a:pt x="73" y="20"/>
                  <a:pt x="54" y="0"/>
                  <a:pt x="34" y="0"/>
                </a:cubicBezTo>
                <a:cubicBezTo>
                  <a:pt x="-4" y="0"/>
                  <a:pt x="54" y="60"/>
                  <a:pt x="93" y="80"/>
                </a:cubicBezTo>
              </a:path>
              <a:path w="179" h="304">
                <a:moveTo>
                  <a:pt x="15" y="222"/>
                </a:moveTo>
                <a:cubicBezTo>
                  <a:pt x="15" y="243"/>
                  <a:pt x="35" y="284"/>
                  <a:pt x="54" y="304"/>
                </a:cubicBezTo>
                <a:cubicBezTo>
                  <a:pt x="74" y="304"/>
                  <a:pt x="74" y="284"/>
                  <a:pt x="54" y="243"/>
                </a:cubicBezTo>
                <a:cubicBezTo>
                  <a:pt x="35" y="202"/>
                  <a:pt x="74" y="243"/>
                  <a:pt x="94" y="263"/>
                </a:cubicBezTo>
                <a:cubicBezTo>
                  <a:pt x="94" y="263"/>
                  <a:pt x="94" y="263"/>
                  <a:pt x="94" y="263"/>
                </a:cubicBezTo>
                <a:cubicBezTo>
                  <a:pt x="113" y="284"/>
                  <a:pt x="133" y="222"/>
                  <a:pt x="153" y="202"/>
                </a:cubicBezTo>
                <a:cubicBezTo>
                  <a:pt x="192" y="181"/>
                  <a:pt x="153" y="161"/>
                  <a:pt x="133" y="161"/>
                </a:cubicBezTo>
                <a:cubicBezTo>
                  <a:pt x="113" y="161"/>
                  <a:pt x="113" y="140"/>
                  <a:pt x="94" y="120"/>
                </a:cubicBezTo>
                <a:cubicBezTo>
                  <a:pt x="94" y="99"/>
                  <a:pt x="74" y="99"/>
                  <a:pt x="74" y="99"/>
                </a:cubicBezTo>
                <a:cubicBezTo>
                  <a:pt x="35" y="79"/>
                  <a:pt x="74" y="161"/>
                  <a:pt x="54" y="202"/>
                </a:cubicBezTo>
                <a:cubicBezTo>
                  <a:pt x="35" y="222"/>
                  <a:pt x="-4" y="181"/>
                  <a:pt x="15" y="222"/>
                </a:cubicBezTo>
              </a:path>
            </a:pathLst>
          </a:custGeom>
          <a:solidFill>
            <a:srgbClr val="44546A">
              <a:alpha val="45882"/>
            </a:srgbClr>
          </a:solidFill>
          <a:ln cap="flat">
            <a:noFill/>
            <a:prstDash val="solid"/>
            <a:miter lim="0"/>
          </a:ln>
        </p:spPr>
        <p:txBody>
          <a:bodyPr rtlCol="0"/>
          <a:lstStyle/>
          <a:p>
            <a:pPr algn="ctr"/>
            <a:endParaRPr lang="zh-CN" altLang="en-US"/>
          </a:p>
        </p:txBody>
      </p:sp>
      <p:pic>
        <p:nvPicPr>
          <p:cNvPr id="387" name="picture 387"/>
          <p:cNvPicPr>
            <a:picLocks noChangeAspect="1"/>
          </p:cNvPicPr>
          <p:nvPr/>
        </p:nvPicPr>
        <p:blipFill>
          <a:blip r:embed="rId2"/>
          <a:stretch>
            <a:fillRect/>
          </a:stretch>
        </p:blipFill>
        <p:spPr>
          <a:xfrm rot="21600000">
            <a:off x="4935655" y="1752600"/>
            <a:ext cx="5211836" cy="3647238"/>
          </a:xfrm>
          <a:prstGeom prst="rect">
            <a:avLst/>
          </a:prstGeom>
        </p:spPr>
      </p:pic>
      <p:sp>
        <p:nvSpPr>
          <p:cNvPr id="388" name="rect"/>
          <p:cNvSpPr/>
          <p:nvPr/>
        </p:nvSpPr>
        <p:spPr>
          <a:xfrm>
            <a:off x="6690359" y="4110228"/>
            <a:ext cx="49274" cy="38100"/>
          </a:xfrm>
          <a:prstGeom prst="rect">
            <a:avLst/>
          </a:prstGeom>
          <a:solidFill>
            <a:srgbClr val="44546A">
              <a:alpha val="45882"/>
            </a:srgbClr>
          </a:solidFill>
          <a:ln cap="flat">
            <a:noFill/>
            <a:prstDash val="solid"/>
            <a:miter lim="0"/>
          </a:ln>
        </p:spPr>
        <p:txBody>
          <a:bodyPr rtlCol="0"/>
          <a:lstStyle/>
          <a:p>
            <a:pPr algn="ctr"/>
            <a:endParaRPr lang="zh-CN" altLang="en-US"/>
          </a:p>
        </p:txBody>
      </p:sp>
      <p:grpSp>
        <p:nvGrpSpPr>
          <p:cNvPr id="64" name="group 64"/>
          <p:cNvGrpSpPr/>
          <p:nvPr/>
        </p:nvGrpSpPr>
        <p:grpSpPr>
          <a:xfrm rot="21600000">
            <a:off x="4501641" y="3849370"/>
            <a:ext cx="2236215" cy="1308671"/>
            <a:chOff x="0" y="0"/>
            <a:chExt cx="2236215" cy="1308671"/>
          </a:xfrm>
        </p:grpSpPr>
        <p:sp>
          <p:nvSpPr>
            <p:cNvPr id="389" name="path"/>
            <p:cNvSpPr/>
            <p:nvPr/>
          </p:nvSpPr>
          <p:spPr>
            <a:xfrm>
              <a:off x="337121" y="109759"/>
              <a:ext cx="1586356" cy="913320"/>
            </a:xfrm>
            <a:custGeom>
              <a:avLst/>
              <a:gdLst/>
              <a:ahLst/>
              <a:cxnLst/>
              <a:rect l="0" t="0" r="0" b="0"/>
              <a:pathLst>
                <a:path w="2498" h="1438">
                  <a:moveTo>
                    <a:pt x="2421" y="630"/>
                  </a:moveTo>
                  <a:cubicBezTo>
                    <a:pt x="2510" y="684"/>
                    <a:pt x="2510" y="759"/>
                    <a:pt x="2421" y="812"/>
                  </a:cubicBezTo>
                  <a:cubicBezTo>
                    <a:pt x="1402" y="1392"/>
                    <a:pt x="1402" y="1392"/>
                    <a:pt x="1402" y="1392"/>
                  </a:cubicBezTo>
                  <a:cubicBezTo>
                    <a:pt x="1319" y="1440"/>
                    <a:pt x="1178" y="1440"/>
                    <a:pt x="1095" y="1392"/>
                  </a:cubicBezTo>
                  <a:cubicBezTo>
                    <a:pt x="76" y="812"/>
                    <a:pt x="76" y="812"/>
                    <a:pt x="76" y="812"/>
                  </a:cubicBezTo>
                  <a:cubicBezTo>
                    <a:pt x="-12" y="759"/>
                    <a:pt x="-12" y="684"/>
                    <a:pt x="76" y="630"/>
                  </a:cubicBezTo>
                  <a:cubicBezTo>
                    <a:pt x="1095" y="46"/>
                    <a:pt x="1095" y="46"/>
                    <a:pt x="1095" y="46"/>
                  </a:cubicBezTo>
                  <a:cubicBezTo>
                    <a:pt x="1178" y="-2"/>
                    <a:pt x="1319" y="-2"/>
                    <a:pt x="1402" y="46"/>
                  </a:cubicBezTo>
                  <a:lnTo>
                    <a:pt x="2421" y="630"/>
                  </a:lnTo>
                  <a:close/>
                </a:path>
              </a:pathLst>
            </a:custGeom>
            <a:solidFill>
              <a:schemeClr val="accent1"/>
            </a:solidFill>
            <a:ln cap="flat">
              <a:noFill/>
              <a:prstDash val="solid"/>
              <a:miter lim="0"/>
            </a:ln>
          </p:spPr>
          <p:txBody>
            <a:bodyPr rtlCol="0"/>
            <a:lstStyle/>
            <a:p>
              <a:pPr algn="ctr"/>
              <a:endParaRPr lang="zh-CN" altLang="en-US"/>
            </a:p>
          </p:txBody>
        </p:sp>
        <p:sp>
          <p:nvSpPr>
            <p:cNvPr id="390" name="path"/>
            <p:cNvSpPr/>
            <p:nvPr/>
          </p:nvSpPr>
          <p:spPr>
            <a:xfrm>
              <a:off x="338709" y="111347"/>
              <a:ext cx="1583181" cy="910145"/>
            </a:xfrm>
            <a:custGeom>
              <a:avLst/>
              <a:gdLst/>
              <a:ahLst/>
              <a:cxnLst/>
              <a:rect l="0" t="0" r="0" b="0"/>
              <a:pathLst>
                <a:path w="2493" h="1433">
                  <a:moveTo>
                    <a:pt x="2419" y="628"/>
                  </a:moveTo>
                  <a:cubicBezTo>
                    <a:pt x="2507" y="681"/>
                    <a:pt x="2507" y="756"/>
                    <a:pt x="2419" y="810"/>
                  </a:cubicBezTo>
                  <a:cubicBezTo>
                    <a:pt x="1400" y="1389"/>
                    <a:pt x="1400" y="1389"/>
                    <a:pt x="1400" y="1389"/>
                  </a:cubicBezTo>
                  <a:cubicBezTo>
                    <a:pt x="1316" y="1437"/>
                    <a:pt x="1176" y="1437"/>
                    <a:pt x="1093" y="1389"/>
                  </a:cubicBezTo>
                  <a:cubicBezTo>
                    <a:pt x="73" y="810"/>
                    <a:pt x="73" y="810"/>
                    <a:pt x="73" y="810"/>
                  </a:cubicBezTo>
                  <a:cubicBezTo>
                    <a:pt x="-14" y="756"/>
                    <a:pt x="-14" y="681"/>
                    <a:pt x="73" y="628"/>
                  </a:cubicBezTo>
                  <a:cubicBezTo>
                    <a:pt x="1093" y="43"/>
                    <a:pt x="1093" y="43"/>
                    <a:pt x="1093" y="43"/>
                  </a:cubicBezTo>
                  <a:cubicBezTo>
                    <a:pt x="1176" y="-4"/>
                    <a:pt x="1316" y="-4"/>
                    <a:pt x="1400" y="43"/>
                  </a:cubicBezTo>
                  <a:lnTo>
                    <a:pt x="2419" y="628"/>
                  </a:lnTo>
                  <a:close/>
                </a:path>
              </a:pathLst>
            </a:custGeom>
            <a:noFill/>
            <a:ln w="9525" cap="flat">
              <a:solidFill>
                <a:srgbClr val="FFFFFF">
                  <a:alpha val="100000"/>
                </a:srgbClr>
              </a:solidFill>
              <a:prstDash val="solid"/>
              <a:round/>
            </a:ln>
          </p:spPr>
          <p:txBody>
            <a:bodyPr rtlCol="0"/>
            <a:lstStyle/>
            <a:p>
              <a:pPr algn="ctr"/>
              <a:endParaRPr lang="zh-CN" altLang="en-US"/>
            </a:p>
          </p:txBody>
        </p:sp>
        <p:sp>
          <p:nvSpPr>
            <p:cNvPr id="391" name="path"/>
            <p:cNvSpPr/>
            <p:nvPr/>
          </p:nvSpPr>
          <p:spPr>
            <a:xfrm>
              <a:off x="343153" y="568705"/>
              <a:ext cx="1575816" cy="572325"/>
            </a:xfrm>
            <a:custGeom>
              <a:avLst/>
              <a:gdLst/>
              <a:ahLst/>
              <a:cxnLst/>
              <a:rect l="0" t="0" r="0" b="0"/>
              <a:pathLst>
                <a:path w="2481" h="901">
                  <a:moveTo>
                    <a:pt x="2481" y="0"/>
                  </a:moveTo>
                  <a:cubicBezTo>
                    <a:pt x="2481" y="32"/>
                    <a:pt x="2455" y="64"/>
                    <a:pt x="2414" y="91"/>
                  </a:cubicBezTo>
                  <a:cubicBezTo>
                    <a:pt x="1394" y="671"/>
                    <a:pt x="1394" y="671"/>
                    <a:pt x="1394" y="671"/>
                  </a:cubicBezTo>
                  <a:cubicBezTo>
                    <a:pt x="1311" y="724"/>
                    <a:pt x="1170" y="724"/>
                    <a:pt x="1087" y="671"/>
                  </a:cubicBezTo>
                  <a:cubicBezTo>
                    <a:pt x="67" y="91"/>
                    <a:pt x="67" y="91"/>
                    <a:pt x="67" y="91"/>
                  </a:cubicBezTo>
                  <a:cubicBezTo>
                    <a:pt x="20" y="64"/>
                    <a:pt x="0" y="32"/>
                    <a:pt x="0" y="0"/>
                  </a:cubicBezTo>
                  <a:cubicBezTo>
                    <a:pt x="0" y="182"/>
                    <a:pt x="0" y="182"/>
                    <a:pt x="0" y="182"/>
                  </a:cubicBezTo>
                  <a:cubicBezTo>
                    <a:pt x="0" y="214"/>
                    <a:pt x="20" y="247"/>
                    <a:pt x="67" y="273"/>
                  </a:cubicBezTo>
                  <a:cubicBezTo>
                    <a:pt x="1087" y="853"/>
                    <a:pt x="1087" y="853"/>
                    <a:pt x="1087" y="853"/>
                  </a:cubicBezTo>
                  <a:cubicBezTo>
                    <a:pt x="1170" y="907"/>
                    <a:pt x="1311" y="907"/>
                    <a:pt x="1394" y="853"/>
                  </a:cubicBezTo>
                  <a:cubicBezTo>
                    <a:pt x="2414" y="273"/>
                    <a:pt x="2414" y="273"/>
                    <a:pt x="2414" y="273"/>
                  </a:cubicBezTo>
                  <a:cubicBezTo>
                    <a:pt x="2455" y="247"/>
                    <a:pt x="2481" y="214"/>
                    <a:pt x="2481" y="182"/>
                  </a:cubicBezTo>
                  <a:lnTo>
                    <a:pt x="2481" y="0"/>
                  </a:lnTo>
                  <a:close/>
                </a:path>
              </a:pathLst>
            </a:custGeom>
            <a:solidFill>
              <a:srgbClr val="FFAB1E">
                <a:alpha val="100000"/>
              </a:srgbClr>
            </a:solidFill>
            <a:ln cap="flat">
              <a:noFill/>
              <a:prstDash val="solid"/>
              <a:miter lim="0"/>
            </a:ln>
          </p:spPr>
          <p:txBody>
            <a:bodyPr rtlCol="0"/>
            <a:lstStyle/>
            <a:p>
              <a:pPr algn="ctr"/>
              <a:endParaRPr lang="zh-CN" altLang="en-US"/>
            </a:p>
          </p:txBody>
        </p:sp>
        <p:sp>
          <p:nvSpPr>
            <p:cNvPr id="392" name="path"/>
            <p:cNvSpPr/>
            <p:nvPr/>
          </p:nvSpPr>
          <p:spPr>
            <a:xfrm>
              <a:off x="338391" y="563943"/>
              <a:ext cx="1585341" cy="577088"/>
            </a:xfrm>
            <a:custGeom>
              <a:avLst/>
              <a:gdLst/>
              <a:ahLst/>
              <a:cxnLst/>
              <a:rect l="0" t="0" r="0" b="0"/>
              <a:pathLst>
                <a:path w="2496" h="908">
                  <a:moveTo>
                    <a:pt x="2489" y="7"/>
                  </a:moveTo>
                  <a:cubicBezTo>
                    <a:pt x="2489" y="39"/>
                    <a:pt x="2463" y="71"/>
                    <a:pt x="2421" y="98"/>
                  </a:cubicBezTo>
                  <a:cubicBezTo>
                    <a:pt x="1401" y="678"/>
                    <a:pt x="1401" y="678"/>
                    <a:pt x="1401" y="678"/>
                  </a:cubicBezTo>
                  <a:cubicBezTo>
                    <a:pt x="1318" y="732"/>
                    <a:pt x="1178" y="732"/>
                    <a:pt x="1094" y="678"/>
                  </a:cubicBezTo>
                  <a:cubicBezTo>
                    <a:pt x="75" y="98"/>
                    <a:pt x="75" y="98"/>
                    <a:pt x="75" y="98"/>
                  </a:cubicBezTo>
                  <a:cubicBezTo>
                    <a:pt x="28" y="71"/>
                    <a:pt x="7" y="39"/>
                    <a:pt x="7" y="7"/>
                  </a:cubicBezTo>
                  <a:cubicBezTo>
                    <a:pt x="7" y="190"/>
                    <a:pt x="7" y="190"/>
                    <a:pt x="7" y="190"/>
                  </a:cubicBezTo>
                  <a:cubicBezTo>
                    <a:pt x="7" y="222"/>
                    <a:pt x="28" y="254"/>
                    <a:pt x="75" y="281"/>
                  </a:cubicBezTo>
                  <a:cubicBezTo>
                    <a:pt x="1094" y="861"/>
                    <a:pt x="1094" y="861"/>
                    <a:pt x="1094" y="861"/>
                  </a:cubicBezTo>
                  <a:cubicBezTo>
                    <a:pt x="1178" y="914"/>
                    <a:pt x="1318" y="914"/>
                    <a:pt x="1401" y="861"/>
                  </a:cubicBezTo>
                  <a:cubicBezTo>
                    <a:pt x="2421" y="281"/>
                    <a:pt x="2421" y="281"/>
                    <a:pt x="2421" y="281"/>
                  </a:cubicBezTo>
                  <a:cubicBezTo>
                    <a:pt x="2463" y="254"/>
                    <a:pt x="2489" y="222"/>
                    <a:pt x="2489" y="190"/>
                  </a:cubicBezTo>
                  <a:lnTo>
                    <a:pt x="2489" y="7"/>
                  </a:lnTo>
                  <a:close/>
                </a:path>
              </a:pathLst>
            </a:custGeom>
            <a:solidFill>
              <a:schemeClr val="accent1"/>
            </a:solidFill>
            <a:ln w="9525" cap="flat">
              <a:solidFill>
                <a:srgbClr val="FFFFFF">
                  <a:alpha val="100000"/>
                </a:srgbClr>
              </a:solidFill>
              <a:prstDash val="solid"/>
              <a:round/>
            </a:ln>
          </p:spPr>
          <p:txBody>
            <a:bodyPr rtlCol="0"/>
            <a:lstStyle/>
            <a:p>
              <a:pPr algn="ctr"/>
              <a:endParaRPr lang="zh-CN" altLang="en-US"/>
            </a:p>
          </p:txBody>
        </p:sp>
        <p:sp>
          <p:nvSpPr>
            <p:cNvPr id="393" name="path"/>
            <p:cNvSpPr/>
            <p:nvPr/>
          </p:nvSpPr>
          <p:spPr>
            <a:xfrm>
              <a:off x="343153" y="736345"/>
              <a:ext cx="1575816" cy="572325"/>
            </a:xfrm>
            <a:custGeom>
              <a:avLst/>
              <a:gdLst/>
              <a:ahLst/>
              <a:cxnLst/>
              <a:rect l="0" t="0" r="0" b="0"/>
              <a:pathLst>
                <a:path w="2481" h="901">
                  <a:moveTo>
                    <a:pt x="2481" y="0"/>
                  </a:moveTo>
                  <a:cubicBezTo>
                    <a:pt x="2481" y="32"/>
                    <a:pt x="2455" y="64"/>
                    <a:pt x="2414" y="91"/>
                  </a:cubicBezTo>
                  <a:cubicBezTo>
                    <a:pt x="1394" y="670"/>
                    <a:pt x="1394" y="670"/>
                    <a:pt x="1394" y="670"/>
                  </a:cubicBezTo>
                  <a:cubicBezTo>
                    <a:pt x="1311" y="724"/>
                    <a:pt x="1170" y="724"/>
                    <a:pt x="1087" y="670"/>
                  </a:cubicBezTo>
                  <a:cubicBezTo>
                    <a:pt x="67" y="91"/>
                    <a:pt x="67" y="91"/>
                    <a:pt x="67" y="91"/>
                  </a:cubicBezTo>
                  <a:cubicBezTo>
                    <a:pt x="20" y="64"/>
                    <a:pt x="0" y="32"/>
                    <a:pt x="0" y="0"/>
                  </a:cubicBezTo>
                  <a:cubicBezTo>
                    <a:pt x="0" y="182"/>
                    <a:pt x="0" y="182"/>
                    <a:pt x="0" y="182"/>
                  </a:cubicBezTo>
                  <a:cubicBezTo>
                    <a:pt x="0" y="214"/>
                    <a:pt x="20" y="246"/>
                    <a:pt x="67" y="273"/>
                  </a:cubicBezTo>
                  <a:cubicBezTo>
                    <a:pt x="1087" y="853"/>
                    <a:pt x="1087" y="853"/>
                    <a:pt x="1087" y="853"/>
                  </a:cubicBezTo>
                  <a:cubicBezTo>
                    <a:pt x="1170" y="907"/>
                    <a:pt x="1311" y="907"/>
                    <a:pt x="1394" y="853"/>
                  </a:cubicBezTo>
                  <a:cubicBezTo>
                    <a:pt x="2414" y="273"/>
                    <a:pt x="2414" y="273"/>
                    <a:pt x="2414" y="273"/>
                  </a:cubicBezTo>
                  <a:cubicBezTo>
                    <a:pt x="2455" y="246"/>
                    <a:pt x="2481" y="214"/>
                    <a:pt x="2481" y="182"/>
                  </a:cubicBezTo>
                  <a:lnTo>
                    <a:pt x="2481" y="0"/>
                  </a:lnTo>
                  <a:close/>
                </a:path>
              </a:pathLst>
            </a:custGeom>
            <a:solidFill>
              <a:schemeClr val="accent1"/>
            </a:solidFill>
            <a:ln cap="flat">
              <a:noFill/>
              <a:prstDash val="solid"/>
              <a:miter lim="0"/>
            </a:ln>
          </p:spPr>
          <p:txBody>
            <a:bodyPr rtlCol="0"/>
            <a:lstStyle/>
            <a:p>
              <a:pPr algn="ctr"/>
              <a:endParaRPr lang="zh-CN" altLang="en-US"/>
            </a:p>
          </p:txBody>
        </p:sp>
        <p:sp>
          <p:nvSpPr>
            <p:cNvPr id="394" name="path"/>
            <p:cNvSpPr/>
            <p:nvPr/>
          </p:nvSpPr>
          <p:spPr>
            <a:xfrm>
              <a:off x="338391" y="731583"/>
              <a:ext cx="1585341" cy="577088"/>
            </a:xfrm>
            <a:custGeom>
              <a:avLst/>
              <a:gdLst/>
              <a:ahLst/>
              <a:cxnLst/>
              <a:rect l="0" t="0" r="0" b="0"/>
              <a:pathLst>
                <a:path w="2496" h="908">
                  <a:moveTo>
                    <a:pt x="2489" y="7"/>
                  </a:moveTo>
                  <a:cubicBezTo>
                    <a:pt x="2489" y="39"/>
                    <a:pt x="2463" y="71"/>
                    <a:pt x="2421" y="98"/>
                  </a:cubicBezTo>
                  <a:cubicBezTo>
                    <a:pt x="1401" y="678"/>
                    <a:pt x="1401" y="678"/>
                    <a:pt x="1401" y="678"/>
                  </a:cubicBezTo>
                  <a:cubicBezTo>
                    <a:pt x="1318" y="732"/>
                    <a:pt x="1178" y="732"/>
                    <a:pt x="1094" y="678"/>
                  </a:cubicBezTo>
                  <a:cubicBezTo>
                    <a:pt x="75" y="98"/>
                    <a:pt x="75" y="98"/>
                    <a:pt x="75" y="98"/>
                  </a:cubicBezTo>
                  <a:cubicBezTo>
                    <a:pt x="28" y="71"/>
                    <a:pt x="7" y="39"/>
                    <a:pt x="7" y="7"/>
                  </a:cubicBezTo>
                  <a:cubicBezTo>
                    <a:pt x="7" y="190"/>
                    <a:pt x="7" y="190"/>
                    <a:pt x="7" y="190"/>
                  </a:cubicBezTo>
                  <a:cubicBezTo>
                    <a:pt x="7" y="222"/>
                    <a:pt x="28" y="254"/>
                    <a:pt x="75" y="281"/>
                  </a:cubicBezTo>
                  <a:cubicBezTo>
                    <a:pt x="1094" y="861"/>
                    <a:pt x="1094" y="861"/>
                    <a:pt x="1094" y="861"/>
                  </a:cubicBezTo>
                  <a:cubicBezTo>
                    <a:pt x="1178" y="914"/>
                    <a:pt x="1318" y="914"/>
                    <a:pt x="1401" y="861"/>
                  </a:cubicBezTo>
                  <a:cubicBezTo>
                    <a:pt x="2421" y="281"/>
                    <a:pt x="2421" y="281"/>
                    <a:pt x="2421" y="281"/>
                  </a:cubicBezTo>
                  <a:cubicBezTo>
                    <a:pt x="2463" y="254"/>
                    <a:pt x="2489" y="222"/>
                    <a:pt x="2489" y="190"/>
                  </a:cubicBezTo>
                  <a:lnTo>
                    <a:pt x="2489" y="7"/>
                  </a:lnTo>
                  <a:close/>
                </a:path>
              </a:pathLst>
            </a:custGeom>
            <a:noFill/>
            <a:ln w="9525" cap="flat">
              <a:solidFill>
                <a:srgbClr val="FFFFFF">
                  <a:alpha val="100000"/>
                </a:srgbClr>
              </a:solidFill>
              <a:prstDash val="solid"/>
              <a:round/>
            </a:ln>
          </p:spPr>
          <p:txBody>
            <a:bodyPr rtlCol="0"/>
            <a:lstStyle/>
            <a:p>
              <a:pPr algn="ctr"/>
              <a:endParaRPr lang="zh-CN" altLang="en-US"/>
            </a:p>
          </p:txBody>
        </p:sp>
        <p:sp>
          <p:nvSpPr>
            <p:cNvPr id="395" name="path"/>
            <p:cNvSpPr/>
            <p:nvPr/>
          </p:nvSpPr>
          <p:spPr>
            <a:xfrm>
              <a:off x="914653" y="358393"/>
              <a:ext cx="423672" cy="414528"/>
            </a:xfrm>
            <a:custGeom>
              <a:avLst/>
              <a:gdLst/>
              <a:ahLst/>
              <a:cxnLst/>
              <a:rect l="0" t="0" r="0" b="0"/>
              <a:pathLst>
                <a:path w="667" h="652">
                  <a:moveTo>
                    <a:pt x="50" y="478"/>
                  </a:moveTo>
                  <a:lnTo>
                    <a:pt x="50" y="522"/>
                  </a:lnTo>
                  <a:cubicBezTo>
                    <a:pt x="50" y="559"/>
                    <a:pt x="113" y="600"/>
                    <a:pt x="202" y="600"/>
                  </a:cubicBezTo>
                  <a:cubicBezTo>
                    <a:pt x="279" y="600"/>
                    <a:pt x="335" y="570"/>
                    <a:pt x="350" y="538"/>
                  </a:cubicBezTo>
                  <a:cubicBezTo>
                    <a:pt x="346" y="534"/>
                    <a:pt x="342" y="529"/>
                    <a:pt x="338" y="525"/>
                  </a:cubicBezTo>
                  <a:lnTo>
                    <a:pt x="297" y="549"/>
                  </a:lnTo>
                  <a:lnTo>
                    <a:pt x="276" y="513"/>
                  </a:lnTo>
                  <a:cubicBezTo>
                    <a:pt x="254" y="518"/>
                    <a:pt x="228" y="521"/>
                    <a:pt x="202" y="521"/>
                  </a:cubicBezTo>
                  <a:cubicBezTo>
                    <a:pt x="141" y="521"/>
                    <a:pt x="87" y="505"/>
                    <a:pt x="50" y="478"/>
                  </a:cubicBezTo>
                  <a:moveTo>
                    <a:pt x="469" y="399"/>
                  </a:moveTo>
                  <a:cubicBezTo>
                    <a:pt x="460" y="399"/>
                    <a:pt x="452" y="407"/>
                    <a:pt x="452" y="417"/>
                  </a:cubicBezTo>
                  <a:cubicBezTo>
                    <a:pt x="452" y="426"/>
                    <a:pt x="460" y="435"/>
                    <a:pt x="469" y="435"/>
                  </a:cubicBezTo>
                  <a:cubicBezTo>
                    <a:pt x="479" y="435"/>
                    <a:pt x="487" y="426"/>
                    <a:pt x="487" y="417"/>
                  </a:cubicBezTo>
                  <a:cubicBezTo>
                    <a:pt x="487" y="407"/>
                    <a:pt x="479" y="399"/>
                    <a:pt x="469" y="399"/>
                  </a:cubicBezTo>
                  <a:moveTo>
                    <a:pt x="50" y="348"/>
                  </a:moveTo>
                  <a:lnTo>
                    <a:pt x="50" y="391"/>
                  </a:lnTo>
                  <a:cubicBezTo>
                    <a:pt x="50" y="428"/>
                    <a:pt x="113" y="469"/>
                    <a:pt x="202" y="469"/>
                  </a:cubicBezTo>
                  <a:cubicBezTo>
                    <a:pt x="243" y="469"/>
                    <a:pt x="278" y="460"/>
                    <a:pt x="304" y="448"/>
                  </a:cubicBezTo>
                  <a:cubicBezTo>
                    <a:pt x="302" y="437"/>
                    <a:pt x="301" y="427"/>
                    <a:pt x="301" y="417"/>
                  </a:cubicBezTo>
                  <a:cubicBezTo>
                    <a:pt x="301" y="401"/>
                    <a:pt x="303" y="387"/>
                    <a:pt x="307" y="373"/>
                  </a:cubicBezTo>
                  <a:cubicBezTo>
                    <a:pt x="277" y="384"/>
                    <a:pt x="241" y="391"/>
                    <a:pt x="202" y="391"/>
                  </a:cubicBezTo>
                  <a:cubicBezTo>
                    <a:pt x="141" y="391"/>
                    <a:pt x="87" y="374"/>
                    <a:pt x="50" y="348"/>
                  </a:cubicBezTo>
                  <a:moveTo>
                    <a:pt x="469" y="346"/>
                  </a:moveTo>
                  <a:cubicBezTo>
                    <a:pt x="507" y="346"/>
                    <a:pt x="537" y="378"/>
                    <a:pt x="537" y="417"/>
                  </a:cubicBezTo>
                  <a:cubicBezTo>
                    <a:pt x="537" y="455"/>
                    <a:pt x="507" y="487"/>
                    <a:pt x="469" y="487"/>
                  </a:cubicBezTo>
                  <a:cubicBezTo>
                    <a:pt x="432" y="487"/>
                    <a:pt x="401" y="455"/>
                    <a:pt x="401" y="417"/>
                  </a:cubicBezTo>
                  <a:cubicBezTo>
                    <a:pt x="401" y="378"/>
                    <a:pt x="432" y="346"/>
                    <a:pt x="469" y="346"/>
                  </a:cubicBezTo>
                  <a:moveTo>
                    <a:pt x="469" y="296"/>
                  </a:moveTo>
                  <a:cubicBezTo>
                    <a:pt x="405" y="296"/>
                    <a:pt x="352" y="350"/>
                    <a:pt x="352" y="417"/>
                  </a:cubicBezTo>
                  <a:cubicBezTo>
                    <a:pt x="352" y="483"/>
                    <a:pt x="405" y="537"/>
                    <a:pt x="469" y="537"/>
                  </a:cubicBezTo>
                  <a:cubicBezTo>
                    <a:pt x="534" y="537"/>
                    <a:pt x="586" y="483"/>
                    <a:pt x="586" y="417"/>
                  </a:cubicBezTo>
                  <a:cubicBezTo>
                    <a:pt x="586" y="350"/>
                    <a:pt x="534" y="296"/>
                    <a:pt x="469" y="296"/>
                  </a:cubicBezTo>
                  <a:moveTo>
                    <a:pt x="50" y="217"/>
                  </a:moveTo>
                  <a:lnTo>
                    <a:pt x="50" y="260"/>
                  </a:lnTo>
                  <a:cubicBezTo>
                    <a:pt x="50" y="297"/>
                    <a:pt x="113" y="339"/>
                    <a:pt x="202" y="339"/>
                  </a:cubicBezTo>
                  <a:cubicBezTo>
                    <a:pt x="228" y="339"/>
                    <a:pt x="251" y="335"/>
                    <a:pt x="272" y="329"/>
                  </a:cubicBezTo>
                  <a:lnTo>
                    <a:pt x="272" y="329"/>
                  </a:lnTo>
                  <a:lnTo>
                    <a:pt x="297" y="284"/>
                  </a:lnTo>
                  <a:lnTo>
                    <a:pt x="328" y="302"/>
                  </a:lnTo>
                  <a:cubicBezTo>
                    <a:pt x="345" y="289"/>
                    <a:pt x="354" y="275"/>
                    <a:pt x="354" y="260"/>
                  </a:cubicBezTo>
                  <a:lnTo>
                    <a:pt x="354" y="217"/>
                  </a:lnTo>
                  <a:cubicBezTo>
                    <a:pt x="317" y="244"/>
                    <a:pt x="263" y="261"/>
                    <a:pt x="202" y="261"/>
                  </a:cubicBezTo>
                  <a:cubicBezTo>
                    <a:pt x="141" y="261"/>
                    <a:pt x="87" y="244"/>
                    <a:pt x="50" y="217"/>
                  </a:cubicBezTo>
                  <a:moveTo>
                    <a:pt x="202" y="52"/>
                  </a:moveTo>
                  <a:cubicBezTo>
                    <a:pt x="113" y="52"/>
                    <a:pt x="50" y="93"/>
                    <a:pt x="50" y="130"/>
                  </a:cubicBezTo>
                  <a:cubicBezTo>
                    <a:pt x="50" y="167"/>
                    <a:pt x="113" y="208"/>
                    <a:pt x="202" y="208"/>
                  </a:cubicBezTo>
                  <a:cubicBezTo>
                    <a:pt x="292" y="208"/>
                    <a:pt x="354" y="167"/>
                    <a:pt x="354" y="130"/>
                  </a:cubicBezTo>
                  <a:cubicBezTo>
                    <a:pt x="354" y="93"/>
                    <a:pt x="292" y="52"/>
                    <a:pt x="202" y="52"/>
                  </a:cubicBezTo>
                  <a:moveTo>
                    <a:pt x="202" y="0"/>
                  </a:moveTo>
                  <a:cubicBezTo>
                    <a:pt x="316" y="0"/>
                    <a:pt x="405" y="57"/>
                    <a:pt x="405" y="130"/>
                  </a:cubicBezTo>
                  <a:lnTo>
                    <a:pt x="405" y="257"/>
                  </a:lnTo>
                  <a:cubicBezTo>
                    <a:pt x="417" y="252"/>
                    <a:pt x="430" y="248"/>
                    <a:pt x="444" y="246"/>
                  </a:cubicBezTo>
                  <a:lnTo>
                    <a:pt x="444" y="197"/>
                  </a:lnTo>
                  <a:lnTo>
                    <a:pt x="495" y="197"/>
                  </a:lnTo>
                  <a:lnTo>
                    <a:pt x="495" y="246"/>
                  </a:lnTo>
                  <a:cubicBezTo>
                    <a:pt x="537" y="252"/>
                    <a:pt x="574" y="275"/>
                    <a:pt x="600" y="309"/>
                  </a:cubicBezTo>
                  <a:lnTo>
                    <a:pt x="641" y="284"/>
                  </a:lnTo>
                  <a:lnTo>
                    <a:pt x="667" y="329"/>
                  </a:lnTo>
                  <a:lnTo>
                    <a:pt x="625" y="354"/>
                  </a:lnTo>
                  <a:cubicBezTo>
                    <a:pt x="633" y="373"/>
                    <a:pt x="637" y="394"/>
                    <a:pt x="637" y="417"/>
                  </a:cubicBezTo>
                  <a:cubicBezTo>
                    <a:pt x="637" y="439"/>
                    <a:pt x="633" y="460"/>
                    <a:pt x="625" y="479"/>
                  </a:cubicBezTo>
                  <a:lnTo>
                    <a:pt x="667" y="504"/>
                  </a:lnTo>
                  <a:lnTo>
                    <a:pt x="641" y="549"/>
                  </a:lnTo>
                  <a:lnTo>
                    <a:pt x="600" y="525"/>
                  </a:lnTo>
                  <a:cubicBezTo>
                    <a:pt x="574" y="558"/>
                    <a:pt x="537" y="581"/>
                    <a:pt x="495" y="587"/>
                  </a:cubicBezTo>
                  <a:lnTo>
                    <a:pt x="495" y="637"/>
                  </a:lnTo>
                  <a:lnTo>
                    <a:pt x="444" y="637"/>
                  </a:lnTo>
                  <a:lnTo>
                    <a:pt x="444" y="587"/>
                  </a:lnTo>
                  <a:cubicBezTo>
                    <a:pt x="425" y="585"/>
                    <a:pt x="407" y="578"/>
                    <a:pt x="391" y="570"/>
                  </a:cubicBezTo>
                  <a:cubicBezTo>
                    <a:pt x="362" y="618"/>
                    <a:pt x="289" y="652"/>
                    <a:pt x="202" y="652"/>
                  </a:cubicBezTo>
                  <a:cubicBezTo>
                    <a:pt x="89" y="652"/>
                    <a:pt x="0" y="595"/>
                    <a:pt x="0" y="522"/>
                  </a:cubicBezTo>
                  <a:lnTo>
                    <a:pt x="0" y="130"/>
                  </a:lnTo>
                  <a:cubicBezTo>
                    <a:pt x="0" y="57"/>
                    <a:pt x="89" y="0"/>
                    <a:pt x="202" y="0"/>
                  </a:cubicBezTo>
                </a:path>
              </a:pathLst>
            </a:custGeom>
            <a:solidFill>
              <a:srgbClr val="FFFFFF">
                <a:alpha val="100000"/>
              </a:srgbClr>
            </a:solidFill>
            <a:ln cap="flat">
              <a:noFill/>
              <a:prstDash val="solid"/>
              <a:miter lim="0"/>
            </a:ln>
          </p:spPr>
          <p:txBody>
            <a:bodyPr rtlCol="0"/>
            <a:lstStyle/>
            <a:p>
              <a:pPr algn="ctr"/>
              <a:endParaRPr lang="zh-CN" altLang="en-US"/>
            </a:p>
          </p:txBody>
        </p:sp>
        <p:sp>
          <p:nvSpPr>
            <p:cNvPr id="396" name="path"/>
            <p:cNvSpPr/>
            <p:nvPr/>
          </p:nvSpPr>
          <p:spPr>
            <a:xfrm>
              <a:off x="909891" y="353631"/>
              <a:ext cx="433197" cy="424053"/>
            </a:xfrm>
            <a:custGeom>
              <a:avLst/>
              <a:gdLst/>
              <a:ahLst/>
              <a:cxnLst/>
              <a:rect l="0" t="0" r="0" b="0"/>
              <a:pathLst>
                <a:path w="682" h="667">
                  <a:moveTo>
                    <a:pt x="58" y="486"/>
                  </a:moveTo>
                  <a:lnTo>
                    <a:pt x="58" y="529"/>
                  </a:lnTo>
                  <a:cubicBezTo>
                    <a:pt x="58" y="566"/>
                    <a:pt x="120" y="607"/>
                    <a:pt x="209" y="607"/>
                  </a:cubicBezTo>
                  <a:cubicBezTo>
                    <a:pt x="286" y="607"/>
                    <a:pt x="343" y="577"/>
                    <a:pt x="357" y="545"/>
                  </a:cubicBezTo>
                  <a:cubicBezTo>
                    <a:pt x="353" y="541"/>
                    <a:pt x="349" y="537"/>
                    <a:pt x="346" y="532"/>
                  </a:cubicBezTo>
                  <a:lnTo>
                    <a:pt x="304" y="557"/>
                  </a:lnTo>
                  <a:lnTo>
                    <a:pt x="284" y="520"/>
                  </a:lnTo>
                  <a:cubicBezTo>
                    <a:pt x="261" y="526"/>
                    <a:pt x="236" y="529"/>
                    <a:pt x="209" y="529"/>
                  </a:cubicBezTo>
                  <a:cubicBezTo>
                    <a:pt x="149" y="529"/>
                    <a:pt x="95" y="512"/>
                    <a:pt x="58" y="486"/>
                  </a:cubicBezTo>
                  <a:moveTo>
                    <a:pt x="477" y="406"/>
                  </a:moveTo>
                  <a:cubicBezTo>
                    <a:pt x="467" y="406"/>
                    <a:pt x="459" y="414"/>
                    <a:pt x="459" y="424"/>
                  </a:cubicBezTo>
                  <a:cubicBezTo>
                    <a:pt x="459" y="434"/>
                    <a:pt x="467" y="442"/>
                    <a:pt x="477" y="442"/>
                  </a:cubicBezTo>
                  <a:cubicBezTo>
                    <a:pt x="486" y="442"/>
                    <a:pt x="494" y="434"/>
                    <a:pt x="494" y="424"/>
                  </a:cubicBezTo>
                  <a:cubicBezTo>
                    <a:pt x="494" y="414"/>
                    <a:pt x="486" y="406"/>
                    <a:pt x="477" y="406"/>
                  </a:cubicBezTo>
                  <a:moveTo>
                    <a:pt x="58" y="355"/>
                  </a:moveTo>
                  <a:lnTo>
                    <a:pt x="58" y="398"/>
                  </a:lnTo>
                  <a:cubicBezTo>
                    <a:pt x="58" y="435"/>
                    <a:pt x="120" y="476"/>
                    <a:pt x="209" y="476"/>
                  </a:cubicBezTo>
                  <a:cubicBezTo>
                    <a:pt x="250" y="476"/>
                    <a:pt x="285" y="468"/>
                    <a:pt x="312" y="455"/>
                  </a:cubicBezTo>
                  <a:cubicBezTo>
                    <a:pt x="310" y="445"/>
                    <a:pt x="309" y="435"/>
                    <a:pt x="309" y="424"/>
                  </a:cubicBezTo>
                  <a:cubicBezTo>
                    <a:pt x="309" y="409"/>
                    <a:pt x="311" y="394"/>
                    <a:pt x="314" y="380"/>
                  </a:cubicBezTo>
                  <a:cubicBezTo>
                    <a:pt x="284" y="392"/>
                    <a:pt x="248" y="398"/>
                    <a:pt x="209" y="398"/>
                  </a:cubicBezTo>
                  <a:cubicBezTo>
                    <a:pt x="149" y="398"/>
                    <a:pt x="95" y="382"/>
                    <a:pt x="58" y="355"/>
                  </a:cubicBezTo>
                  <a:moveTo>
                    <a:pt x="477" y="354"/>
                  </a:moveTo>
                  <a:cubicBezTo>
                    <a:pt x="514" y="354"/>
                    <a:pt x="545" y="385"/>
                    <a:pt x="545" y="424"/>
                  </a:cubicBezTo>
                  <a:cubicBezTo>
                    <a:pt x="545" y="463"/>
                    <a:pt x="514" y="494"/>
                    <a:pt x="477" y="494"/>
                  </a:cubicBezTo>
                  <a:cubicBezTo>
                    <a:pt x="439" y="494"/>
                    <a:pt x="408" y="463"/>
                    <a:pt x="408" y="424"/>
                  </a:cubicBezTo>
                  <a:cubicBezTo>
                    <a:pt x="408" y="385"/>
                    <a:pt x="439" y="354"/>
                    <a:pt x="477" y="354"/>
                  </a:cubicBezTo>
                  <a:moveTo>
                    <a:pt x="477" y="303"/>
                  </a:moveTo>
                  <a:cubicBezTo>
                    <a:pt x="412" y="303"/>
                    <a:pt x="360" y="358"/>
                    <a:pt x="360" y="424"/>
                  </a:cubicBezTo>
                  <a:cubicBezTo>
                    <a:pt x="360" y="490"/>
                    <a:pt x="412" y="544"/>
                    <a:pt x="477" y="544"/>
                  </a:cubicBezTo>
                  <a:cubicBezTo>
                    <a:pt x="541" y="544"/>
                    <a:pt x="593" y="490"/>
                    <a:pt x="593" y="424"/>
                  </a:cubicBezTo>
                  <a:cubicBezTo>
                    <a:pt x="593" y="358"/>
                    <a:pt x="541" y="303"/>
                    <a:pt x="477" y="303"/>
                  </a:cubicBezTo>
                  <a:moveTo>
                    <a:pt x="58" y="225"/>
                  </a:moveTo>
                  <a:lnTo>
                    <a:pt x="58" y="268"/>
                  </a:lnTo>
                  <a:cubicBezTo>
                    <a:pt x="58" y="305"/>
                    <a:pt x="120" y="346"/>
                    <a:pt x="209" y="346"/>
                  </a:cubicBezTo>
                  <a:cubicBezTo>
                    <a:pt x="235" y="346"/>
                    <a:pt x="259" y="343"/>
                    <a:pt x="279" y="337"/>
                  </a:cubicBezTo>
                  <a:lnTo>
                    <a:pt x="279" y="337"/>
                  </a:lnTo>
                  <a:lnTo>
                    <a:pt x="304" y="291"/>
                  </a:lnTo>
                  <a:lnTo>
                    <a:pt x="336" y="310"/>
                  </a:lnTo>
                  <a:cubicBezTo>
                    <a:pt x="352" y="297"/>
                    <a:pt x="361" y="282"/>
                    <a:pt x="361" y="268"/>
                  </a:cubicBezTo>
                  <a:lnTo>
                    <a:pt x="361" y="225"/>
                  </a:lnTo>
                  <a:cubicBezTo>
                    <a:pt x="324" y="251"/>
                    <a:pt x="270" y="268"/>
                    <a:pt x="209" y="268"/>
                  </a:cubicBezTo>
                  <a:cubicBezTo>
                    <a:pt x="149" y="268"/>
                    <a:pt x="95" y="251"/>
                    <a:pt x="58" y="225"/>
                  </a:cubicBezTo>
                  <a:moveTo>
                    <a:pt x="209" y="59"/>
                  </a:moveTo>
                  <a:cubicBezTo>
                    <a:pt x="120" y="59"/>
                    <a:pt x="58" y="101"/>
                    <a:pt x="58" y="138"/>
                  </a:cubicBezTo>
                  <a:cubicBezTo>
                    <a:pt x="58" y="174"/>
                    <a:pt x="120" y="216"/>
                    <a:pt x="209" y="216"/>
                  </a:cubicBezTo>
                  <a:cubicBezTo>
                    <a:pt x="299" y="216"/>
                    <a:pt x="361" y="174"/>
                    <a:pt x="361" y="138"/>
                  </a:cubicBezTo>
                  <a:cubicBezTo>
                    <a:pt x="361" y="101"/>
                    <a:pt x="299" y="59"/>
                    <a:pt x="209" y="59"/>
                  </a:cubicBezTo>
                  <a:moveTo>
                    <a:pt x="209" y="7"/>
                  </a:moveTo>
                  <a:cubicBezTo>
                    <a:pt x="323" y="7"/>
                    <a:pt x="412" y="64"/>
                    <a:pt x="412" y="138"/>
                  </a:cubicBezTo>
                  <a:lnTo>
                    <a:pt x="412" y="264"/>
                  </a:lnTo>
                  <a:cubicBezTo>
                    <a:pt x="424" y="259"/>
                    <a:pt x="437" y="255"/>
                    <a:pt x="451" y="253"/>
                  </a:cubicBezTo>
                  <a:lnTo>
                    <a:pt x="451" y="204"/>
                  </a:lnTo>
                  <a:lnTo>
                    <a:pt x="502" y="204"/>
                  </a:lnTo>
                  <a:lnTo>
                    <a:pt x="502" y="253"/>
                  </a:lnTo>
                  <a:cubicBezTo>
                    <a:pt x="544" y="260"/>
                    <a:pt x="582" y="283"/>
                    <a:pt x="607" y="316"/>
                  </a:cubicBezTo>
                  <a:lnTo>
                    <a:pt x="649" y="291"/>
                  </a:lnTo>
                  <a:lnTo>
                    <a:pt x="674" y="337"/>
                  </a:lnTo>
                  <a:lnTo>
                    <a:pt x="633" y="361"/>
                  </a:lnTo>
                  <a:cubicBezTo>
                    <a:pt x="640" y="381"/>
                    <a:pt x="644" y="402"/>
                    <a:pt x="644" y="424"/>
                  </a:cubicBezTo>
                  <a:cubicBezTo>
                    <a:pt x="644" y="446"/>
                    <a:pt x="640" y="467"/>
                    <a:pt x="633" y="487"/>
                  </a:cubicBezTo>
                  <a:lnTo>
                    <a:pt x="674" y="511"/>
                  </a:lnTo>
                  <a:lnTo>
                    <a:pt x="649" y="557"/>
                  </a:lnTo>
                  <a:lnTo>
                    <a:pt x="607" y="532"/>
                  </a:lnTo>
                  <a:cubicBezTo>
                    <a:pt x="582" y="565"/>
                    <a:pt x="544" y="588"/>
                    <a:pt x="502" y="595"/>
                  </a:cubicBezTo>
                  <a:lnTo>
                    <a:pt x="502" y="644"/>
                  </a:lnTo>
                  <a:lnTo>
                    <a:pt x="451" y="644"/>
                  </a:lnTo>
                  <a:lnTo>
                    <a:pt x="451" y="595"/>
                  </a:lnTo>
                  <a:cubicBezTo>
                    <a:pt x="432" y="592"/>
                    <a:pt x="415" y="586"/>
                    <a:pt x="399" y="577"/>
                  </a:cubicBezTo>
                  <a:cubicBezTo>
                    <a:pt x="370" y="626"/>
                    <a:pt x="297" y="660"/>
                    <a:pt x="209" y="660"/>
                  </a:cubicBezTo>
                  <a:cubicBezTo>
                    <a:pt x="96" y="660"/>
                    <a:pt x="7" y="602"/>
                    <a:pt x="7" y="529"/>
                  </a:cubicBezTo>
                  <a:lnTo>
                    <a:pt x="7" y="138"/>
                  </a:lnTo>
                  <a:cubicBezTo>
                    <a:pt x="7" y="64"/>
                    <a:pt x="96" y="7"/>
                    <a:pt x="209" y="7"/>
                  </a:cubicBezTo>
                </a:path>
              </a:pathLst>
            </a:custGeom>
            <a:noFill/>
            <a:ln w="9525" cap="flat">
              <a:solidFill>
                <a:srgbClr val="FFFFFF">
                  <a:alpha val="100000"/>
                </a:srgbClr>
              </a:solidFill>
              <a:prstDash val="solid"/>
              <a:round/>
            </a:ln>
          </p:spPr>
          <p:txBody>
            <a:bodyPr rtlCol="0"/>
            <a:lstStyle/>
            <a:p>
              <a:pPr algn="ctr"/>
              <a:endParaRPr lang="zh-CN" altLang="en-US"/>
            </a:p>
          </p:txBody>
        </p:sp>
        <p:sp>
          <p:nvSpPr>
            <p:cNvPr id="397" name="path"/>
            <p:cNvSpPr/>
            <p:nvPr/>
          </p:nvSpPr>
          <p:spPr>
            <a:xfrm>
              <a:off x="0" y="0"/>
              <a:ext cx="2236215" cy="383285"/>
            </a:xfrm>
            <a:custGeom>
              <a:avLst/>
              <a:gdLst/>
              <a:ahLst/>
              <a:cxnLst/>
              <a:rect l="0" t="0" r="0" b="0"/>
              <a:pathLst>
                <a:path w="3521" h="603">
                  <a:moveTo>
                    <a:pt x="10" y="593"/>
                  </a:moveTo>
                  <a:cubicBezTo>
                    <a:pt x="10" y="271"/>
                    <a:pt x="271" y="10"/>
                    <a:pt x="593" y="10"/>
                  </a:cubicBezTo>
                  <a:moveTo>
                    <a:pt x="2927" y="10"/>
                  </a:moveTo>
                  <a:cubicBezTo>
                    <a:pt x="3250" y="10"/>
                    <a:pt x="3511" y="271"/>
                    <a:pt x="3511" y="593"/>
                  </a:cubicBezTo>
                </a:path>
              </a:pathLst>
            </a:custGeom>
            <a:noFill/>
            <a:ln w="12700" cap="flat">
              <a:solidFill>
                <a:srgbClr val="2F528F">
                  <a:alpha val="100000"/>
                </a:srgbClr>
              </a:solidFill>
              <a:prstDash val="dash"/>
              <a:miter lim="800000"/>
            </a:ln>
          </p:spPr>
          <p:txBody>
            <a:bodyPr rtlCol="0"/>
            <a:lstStyle/>
            <a:p>
              <a:pPr algn="ctr"/>
              <a:endParaRPr lang="zh-CN" altLang="en-US"/>
            </a:p>
          </p:txBody>
        </p:sp>
      </p:grpSp>
      <p:pic>
        <p:nvPicPr>
          <p:cNvPr id="398" name="picture 398"/>
          <p:cNvPicPr>
            <a:picLocks noChangeAspect="1"/>
          </p:cNvPicPr>
          <p:nvPr/>
        </p:nvPicPr>
        <p:blipFill>
          <a:blip r:embed="rId3"/>
          <a:stretch>
            <a:fillRect/>
          </a:stretch>
        </p:blipFill>
        <p:spPr>
          <a:xfrm rot="21600000">
            <a:off x="2276856" y="3723132"/>
            <a:ext cx="1533905" cy="1751838"/>
          </a:xfrm>
          <a:prstGeom prst="rect">
            <a:avLst/>
          </a:prstGeom>
        </p:spPr>
      </p:pic>
      <p:pic>
        <p:nvPicPr>
          <p:cNvPr id="399" name="picture 399"/>
          <p:cNvPicPr>
            <a:picLocks noChangeAspect="1"/>
          </p:cNvPicPr>
          <p:nvPr/>
        </p:nvPicPr>
        <p:blipFill>
          <a:blip r:embed="rId4"/>
          <a:stretch>
            <a:fillRect/>
          </a:stretch>
        </p:blipFill>
        <p:spPr>
          <a:xfrm rot="21600000">
            <a:off x="4814315" y="1027176"/>
            <a:ext cx="1535429" cy="1578102"/>
          </a:xfrm>
          <a:prstGeom prst="rect">
            <a:avLst/>
          </a:prstGeom>
        </p:spPr>
      </p:pic>
      <p:sp>
        <p:nvSpPr>
          <p:cNvPr id="400" name="path"/>
          <p:cNvSpPr/>
          <p:nvPr/>
        </p:nvSpPr>
        <p:spPr>
          <a:xfrm>
            <a:off x="8257468" y="4731988"/>
            <a:ext cx="1010891" cy="809275"/>
          </a:xfrm>
          <a:custGeom>
            <a:avLst/>
            <a:gdLst/>
            <a:ahLst/>
            <a:cxnLst/>
            <a:rect l="0" t="0" r="0" b="0"/>
            <a:pathLst>
              <a:path w="1591" h="1274">
                <a:moveTo>
                  <a:pt x="1534" y="562"/>
                </a:moveTo>
                <a:cubicBezTo>
                  <a:pt x="1494" y="542"/>
                  <a:pt x="1416" y="440"/>
                  <a:pt x="1337" y="338"/>
                </a:cubicBezTo>
                <a:cubicBezTo>
                  <a:pt x="1298" y="257"/>
                  <a:pt x="1239" y="175"/>
                  <a:pt x="1239" y="114"/>
                </a:cubicBezTo>
                <a:cubicBezTo>
                  <a:pt x="1220" y="74"/>
                  <a:pt x="1200" y="53"/>
                  <a:pt x="1181" y="33"/>
                </a:cubicBezTo>
                <a:cubicBezTo>
                  <a:pt x="1141" y="13"/>
                  <a:pt x="1102" y="33"/>
                  <a:pt x="1102" y="74"/>
                </a:cubicBezTo>
                <a:cubicBezTo>
                  <a:pt x="1102" y="155"/>
                  <a:pt x="1102" y="277"/>
                  <a:pt x="1043" y="277"/>
                </a:cubicBezTo>
                <a:cubicBezTo>
                  <a:pt x="1004" y="277"/>
                  <a:pt x="1004" y="277"/>
                  <a:pt x="984" y="257"/>
                </a:cubicBezTo>
                <a:cubicBezTo>
                  <a:pt x="945" y="257"/>
                  <a:pt x="926" y="237"/>
                  <a:pt x="926" y="216"/>
                </a:cubicBezTo>
                <a:cubicBezTo>
                  <a:pt x="906" y="216"/>
                  <a:pt x="906" y="196"/>
                  <a:pt x="906" y="175"/>
                </a:cubicBezTo>
                <a:cubicBezTo>
                  <a:pt x="886" y="94"/>
                  <a:pt x="847" y="53"/>
                  <a:pt x="808" y="33"/>
                </a:cubicBezTo>
                <a:cubicBezTo>
                  <a:pt x="808" y="33"/>
                  <a:pt x="788" y="13"/>
                  <a:pt x="788" y="13"/>
                </a:cubicBezTo>
                <a:cubicBezTo>
                  <a:pt x="749" y="-7"/>
                  <a:pt x="769" y="74"/>
                  <a:pt x="710" y="74"/>
                </a:cubicBezTo>
                <a:cubicBezTo>
                  <a:pt x="710" y="74"/>
                  <a:pt x="710" y="74"/>
                  <a:pt x="710" y="74"/>
                </a:cubicBezTo>
                <a:cubicBezTo>
                  <a:pt x="651" y="74"/>
                  <a:pt x="671" y="175"/>
                  <a:pt x="632" y="196"/>
                </a:cubicBezTo>
                <a:cubicBezTo>
                  <a:pt x="592" y="196"/>
                  <a:pt x="612" y="155"/>
                  <a:pt x="573" y="135"/>
                </a:cubicBezTo>
                <a:cubicBezTo>
                  <a:pt x="573" y="114"/>
                  <a:pt x="553" y="114"/>
                  <a:pt x="514" y="114"/>
                </a:cubicBezTo>
                <a:cubicBezTo>
                  <a:pt x="514" y="114"/>
                  <a:pt x="514" y="114"/>
                  <a:pt x="514" y="114"/>
                </a:cubicBezTo>
                <a:cubicBezTo>
                  <a:pt x="416" y="114"/>
                  <a:pt x="494" y="196"/>
                  <a:pt x="455" y="237"/>
                </a:cubicBezTo>
                <a:cubicBezTo>
                  <a:pt x="435" y="237"/>
                  <a:pt x="435" y="237"/>
                  <a:pt x="416" y="237"/>
                </a:cubicBezTo>
                <a:cubicBezTo>
                  <a:pt x="377" y="237"/>
                  <a:pt x="337" y="257"/>
                  <a:pt x="337" y="257"/>
                </a:cubicBezTo>
                <a:cubicBezTo>
                  <a:pt x="318" y="277"/>
                  <a:pt x="318" y="298"/>
                  <a:pt x="318" y="318"/>
                </a:cubicBezTo>
                <a:cubicBezTo>
                  <a:pt x="318" y="359"/>
                  <a:pt x="259" y="379"/>
                  <a:pt x="141" y="399"/>
                </a:cubicBezTo>
                <a:cubicBezTo>
                  <a:pt x="24" y="399"/>
                  <a:pt x="-15" y="521"/>
                  <a:pt x="24" y="582"/>
                </a:cubicBezTo>
                <a:cubicBezTo>
                  <a:pt x="43" y="643"/>
                  <a:pt x="43" y="765"/>
                  <a:pt x="82" y="867"/>
                </a:cubicBezTo>
                <a:cubicBezTo>
                  <a:pt x="141" y="989"/>
                  <a:pt x="63" y="1030"/>
                  <a:pt x="102" y="1050"/>
                </a:cubicBezTo>
                <a:cubicBezTo>
                  <a:pt x="141" y="1091"/>
                  <a:pt x="200" y="1030"/>
                  <a:pt x="259" y="1030"/>
                </a:cubicBezTo>
                <a:cubicBezTo>
                  <a:pt x="279" y="1030"/>
                  <a:pt x="318" y="1030"/>
                  <a:pt x="337" y="1030"/>
                </a:cubicBezTo>
                <a:cubicBezTo>
                  <a:pt x="357" y="1010"/>
                  <a:pt x="396" y="1010"/>
                  <a:pt x="396" y="969"/>
                </a:cubicBezTo>
                <a:cubicBezTo>
                  <a:pt x="416" y="928"/>
                  <a:pt x="435" y="928"/>
                  <a:pt x="455" y="928"/>
                </a:cubicBezTo>
                <a:cubicBezTo>
                  <a:pt x="475" y="928"/>
                  <a:pt x="494" y="928"/>
                  <a:pt x="514" y="928"/>
                </a:cubicBezTo>
                <a:cubicBezTo>
                  <a:pt x="553" y="928"/>
                  <a:pt x="573" y="928"/>
                  <a:pt x="573" y="928"/>
                </a:cubicBezTo>
                <a:cubicBezTo>
                  <a:pt x="573" y="928"/>
                  <a:pt x="573" y="928"/>
                  <a:pt x="573" y="928"/>
                </a:cubicBezTo>
                <a:cubicBezTo>
                  <a:pt x="612" y="928"/>
                  <a:pt x="651" y="908"/>
                  <a:pt x="710" y="908"/>
                </a:cubicBezTo>
                <a:cubicBezTo>
                  <a:pt x="730" y="908"/>
                  <a:pt x="769" y="928"/>
                  <a:pt x="788" y="928"/>
                </a:cubicBezTo>
                <a:cubicBezTo>
                  <a:pt x="808" y="949"/>
                  <a:pt x="828" y="949"/>
                  <a:pt x="828" y="969"/>
                </a:cubicBezTo>
                <a:cubicBezTo>
                  <a:pt x="886" y="989"/>
                  <a:pt x="906" y="1010"/>
                  <a:pt x="926" y="1010"/>
                </a:cubicBezTo>
                <a:cubicBezTo>
                  <a:pt x="926" y="1030"/>
                  <a:pt x="926" y="1010"/>
                  <a:pt x="926" y="969"/>
                </a:cubicBezTo>
                <a:cubicBezTo>
                  <a:pt x="945" y="949"/>
                  <a:pt x="965" y="969"/>
                  <a:pt x="984" y="1030"/>
                </a:cubicBezTo>
                <a:cubicBezTo>
                  <a:pt x="1004" y="1071"/>
                  <a:pt x="1024" y="1111"/>
                  <a:pt x="1043" y="1172"/>
                </a:cubicBezTo>
                <a:cubicBezTo>
                  <a:pt x="1083" y="1213"/>
                  <a:pt x="1122" y="1233"/>
                  <a:pt x="1181" y="1233"/>
                </a:cubicBezTo>
                <a:cubicBezTo>
                  <a:pt x="1200" y="1233"/>
                  <a:pt x="1239" y="1254"/>
                  <a:pt x="1279" y="1274"/>
                </a:cubicBezTo>
                <a:cubicBezTo>
                  <a:pt x="1298" y="1274"/>
                  <a:pt x="1318" y="1274"/>
                  <a:pt x="1337" y="1274"/>
                </a:cubicBezTo>
                <a:cubicBezTo>
                  <a:pt x="1436" y="1213"/>
                  <a:pt x="1514" y="1050"/>
                  <a:pt x="1553" y="949"/>
                </a:cubicBezTo>
                <a:cubicBezTo>
                  <a:pt x="1553" y="908"/>
                  <a:pt x="1553" y="887"/>
                  <a:pt x="1573" y="847"/>
                </a:cubicBezTo>
                <a:cubicBezTo>
                  <a:pt x="1573" y="786"/>
                  <a:pt x="1592" y="704"/>
                  <a:pt x="1573" y="643"/>
                </a:cubicBezTo>
                <a:cubicBezTo>
                  <a:pt x="1553" y="603"/>
                  <a:pt x="1553" y="582"/>
                  <a:pt x="1534" y="562"/>
                </a:cubicBezTo>
              </a:path>
            </a:pathLst>
          </a:custGeom>
          <a:solidFill>
            <a:srgbClr val="44546A">
              <a:alpha val="45882"/>
            </a:srgbClr>
          </a:solidFill>
          <a:ln cap="flat">
            <a:noFill/>
            <a:prstDash val="solid"/>
            <a:miter lim="0"/>
          </a:ln>
        </p:spPr>
        <p:txBody>
          <a:bodyPr rtlCol="0"/>
          <a:lstStyle/>
          <a:p>
            <a:pPr algn="ctr"/>
            <a:endParaRPr lang="zh-CN" altLang="en-US"/>
          </a:p>
        </p:txBody>
      </p:sp>
      <p:grpSp>
        <p:nvGrpSpPr>
          <p:cNvPr id="66" name="group 66"/>
          <p:cNvGrpSpPr/>
          <p:nvPr/>
        </p:nvGrpSpPr>
        <p:grpSpPr>
          <a:xfrm rot="21600000">
            <a:off x="7554467" y="3898391"/>
            <a:ext cx="1535430" cy="1576578"/>
            <a:chOff x="0" y="0"/>
            <a:chExt cx="1535430" cy="1576578"/>
          </a:xfrm>
        </p:grpSpPr>
        <p:pic>
          <p:nvPicPr>
            <p:cNvPr id="401" name="picture 401"/>
            <p:cNvPicPr>
              <a:picLocks noChangeAspect="1"/>
            </p:cNvPicPr>
            <p:nvPr/>
          </p:nvPicPr>
          <p:blipFill>
            <a:blip r:embed="rId5"/>
            <a:stretch>
              <a:fillRect/>
            </a:stretch>
          </p:blipFill>
          <p:spPr>
            <a:xfrm rot="21600000">
              <a:off x="0" y="0"/>
              <a:ext cx="1535430" cy="1576578"/>
            </a:xfrm>
            <a:prstGeom prst="rect">
              <a:avLst/>
            </a:prstGeom>
          </p:spPr>
        </p:pic>
        <p:sp>
          <p:nvSpPr>
            <p:cNvPr id="402" name="textbox 402"/>
            <p:cNvSpPr/>
            <p:nvPr/>
          </p:nvSpPr>
          <p:spPr>
            <a:xfrm>
              <a:off x="-12700" y="-12700"/>
              <a:ext cx="1561464" cy="1621155"/>
            </a:xfrm>
            <a:prstGeom prst="rect">
              <a:avLst/>
            </a:prstGeom>
          </p:spPr>
          <p:txBody>
            <a:bodyPr vert="horz" wrap="square" lIns="0" tIns="0" rIns="0" bIns="0"/>
            <a:lstStyle/>
            <a:p>
              <a:pPr algn="l" rtl="0" eaLnBrk="0">
                <a:lnSpc>
                  <a:spcPct val="114000"/>
                </a:lnSpc>
              </a:pPr>
              <a:endParaRPr lang="en-US" altLang="en-US" sz="1000" dirty="0"/>
            </a:p>
            <a:p>
              <a:pPr algn="l" rtl="0" eaLnBrk="0">
                <a:lnSpc>
                  <a:spcPct val="114000"/>
                </a:lnSpc>
              </a:pPr>
              <a:endParaRPr lang="en-US" altLang="en-US" sz="1000" dirty="0"/>
            </a:p>
            <a:p>
              <a:pPr algn="l" rtl="0" eaLnBrk="0">
                <a:lnSpc>
                  <a:spcPct val="114000"/>
                </a:lnSpc>
              </a:pPr>
              <a:endParaRPr lang="en-US" altLang="en-US" sz="1000" dirty="0"/>
            </a:p>
            <a:p>
              <a:pPr algn="l" rtl="0" eaLnBrk="0">
                <a:lnSpc>
                  <a:spcPct val="115000"/>
                </a:lnSpc>
              </a:pPr>
              <a:endParaRPr lang="en-US" altLang="en-US" sz="1000" dirty="0"/>
            </a:p>
            <a:p>
              <a:pPr marL="490855" algn="l" rtl="0" eaLnBrk="0">
                <a:lnSpc>
                  <a:spcPct val="98000"/>
                </a:lnSpc>
                <a:spcBef>
                  <a:spcPts val="0"/>
                </a:spcBef>
              </a:pPr>
              <a:r>
                <a:rPr sz="14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研究院</a:t>
              </a:r>
              <a:endParaRPr lang="en-US" altLang="en-US" sz="1400" dirty="0"/>
            </a:p>
          </p:txBody>
        </p:sp>
      </p:grpSp>
      <p:sp>
        <p:nvSpPr>
          <p:cNvPr id="403" name="path"/>
          <p:cNvSpPr/>
          <p:nvPr/>
        </p:nvSpPr>
        <p:spPr>
          <a:xfrm>
            <a:off x="9703913" y="5385816"/>
            <a:ext cx="138079" cy="219455"/>
          </a:xfrm>
          <a:custGeom>
            <a:avLst/>
            <a:gdLst/>
            <a:ahLst/>
            <a:cxnLst/>
            <a:rect l="0" t="0" r="0" b="0"/>
            <a:pathLst>
              <a:path w="217" h="345">
                <a:moveTo>
                  <a:pt x="178" y="162"/>
                </a:moveTo>
                <a:cubicBezTo>
                  <a:pt x="139" y="142"/>
                  <a:pt x="119" y="121"/>
                  <a:pt x="119" y="81"/>
                </a:cubicBezTo>
                <a:cubicBezTo>
                  <a:pt x="99" y="40"/>
                  <a:pt x="80" y="0"/>
                  <a:pt x="41" y="0"/>
                </a:cubicBezTo>
                <a:cubicBezTo>
                  <a:pt x="41" y="0"/>
                  <a:pt x="41" y="0"/>
                  <a:pt x="41" y="0"/>
                </a:cubicBezTo>
                <a:cubicBezTo>
                  <a:pt x="-17" y="0"/>
                  <a:pt x="21" y="81"/>
                  <a:pt x="41" y="142"/>
                </a:cubicBezTo>
                <a:cubicBezTo>
                  <a:pt x="60" y="162"/>
                  <a:pt x="60" y="183"/>
                  <a:pt x="60" y="223"/>
                </a:cubicBezTo>
                <a:cubicBezTo>
                  <a:pt x="80" y="264"/>
                  <a:pt x="80" y="305"/>
                  <a:pt x="119" y="325"/>
                </a:cubicBezTo>
                <a:cubicBezTo>
                  <a:pt x="119" y="325"/>
                  <a:pt x="139" y="325"/>
                  <a:pt x="158" y="345"/>
                </a:cubicBezTo>
                <a:cubicBezTo>
                  <a:pt x="178" y="345"/>
                  <a:pt x="197" y="325"/>
                  <a:pt x="217" y="284"/>
                </a:cubicBezTo>
                <a:cubicBezTo>
                  <a:pt x="217" y="264"/>
                  <a:pt x="217" y="223"/>
                  <a:pt x="217" y="203"/>
                </a:cubicBezTo>
                <a:cubicBezTo>
                  <a:pt x="197" y="183"/>
                  <a:pt x="197" y="183"/>
                  <a:pt x="178" y="162"/>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04" name="textbox 404"/>
          <p:cNvSpPr/>
          <p:nvPr/>
        </p:nvSpPr>
        <p:spPr>
          <a:xfrm>
            <a:off x="7397264" y="5533751"/>
            <a:ext cx="2447289" cy="607059"/>
          </a:xfrm>
          <a:prstGeom prst="rect">
            <a:avLst/>
          </a:prstGeom>
        </p:spPr>
        <p:txBody>
          <a:bodyPr vert="horz" wrap="square" lIns="0" tIns="0" rIns="0" bIns="0"/>
          <a:lstStyle/>
          <a:p>
            <a:pPr algn="l" rtl="0" eaLnBrk="0">
              <a:lnSpc>
                <a:spcPct val="90000"/>
              </a:lnSpc>
            </a:pPr>
            <a:endParaRPr lang="en-US" altLang="en-US" sz="100" dirty="0"/>
          </a:p>
          <a:p>
            <a:pPr marL="12700" algn="l" rtl="0" eaLnBrk="0">
              <a:lnSpc>
                <a:spcPct val="94000"/>
              </a:lnSpc>
            </a:pPr>
            <a:r>
              <a:rPr sz="1500" spc="9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院校与企业共同参与研究</a:t>
            </a:r>
            <a:r>
              <a:rPr sz="1500" spc="7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院</a:t>
            </a:r>
            <a:endParaRPr lang="en-US" altLang="en-US" sz="1500" dirty="0"/>
          </a:p>
          <a:p>
            <a:pPr marL="510540" algn="l" rtl="0" eaLnBrk="0">
              <a:lnSpc>
                <a:spcPts val="2880"/>
              </a:lnSpc>
            </a:pPr>
            <a:r>
              <a:rPr sz="1500" spc="10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设立的课题研</a:t>
            </a:r>
            <a:r>
              <a:rPr sz="1500" spc="4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究</a:t>
            </a:r>
            <a:endParaRPr lang="en-US" altLang="en-US" sz="1500" dirty="0"/>
          </a:p>
        </p:txBody>
      </p:sp>
      <p:sp>
        <p:nvSpPr>
          <p:cNvPr id="405" name="textbox 405"/>
          <p:cNvSpPr/>
          <p:nvPr/>
        </p:nvSpPr>
        <p:spPr>
          <a:xfrm>
            <a:off x="285750" y="427355"/>
            <a:ext cx="3947795" cy="438150"/>
          </a:xfrm>
          <a:prstGeom prst="rect">
            <a:avLst/>
          </a:prstGeom>
        </p:spPr>
        <p:txBody>
          <a:bodyPr vert="horz" wrap="square" lIns="0" tIns="0" rIns="0" bIns="0"/>
          <a:lstStyle/>
          <a:p>
            <a:pPr algn="l" rtl="0" eaLnBrk="0">
              <a:lnSpc>
                <a:spcPct val="92000"/>
              </a:lnSpc>
            </a:pPr>
            <a:endParaRPr lang="en-US" altLang="en-US" sz="100" dirty="0"/>
          </a:p>
          <a:p>
            <a:pPr marL="12700" algn="l" rtl="0" eaLnBrk="0">
              <a:lnSpc>
                <a:spcPct val="100000"/>
              </a:lnSpc>
            </a:pPr>
            <a:r>
              <a:rPr lang="zh-CN" altLang="da-DK" sz="2800" b="1" dirty="0">
                <a:solidFill>
                  <a:schemeClr val="tx1">
                    <a:lumMod val="50000"/>
                    <a:lumOff val="50000"/>
                  </a:schemeClr>
                </a:solidFill>
                <a:latin typeface="微软雅黑" panose="020B0503020204020204" charset="-122"/>
                <a:ea typeface="微软雅黑" panose="020B0503020204020204" charset="-122"/>
                <a:cs typeface="Times New Roman" panose="02020603050405020304" pitchFamily="18" charset="0"/>
              </a:rPr>
              <a:t>产学研联动，实习基地</a:t>
            </a:r>
            <a:endParaRPr lang="en-US" altLang="en-US" sz="2800" dirty="0"/>
          </a:p>
        </p:txBody>
      </p:sp>
      <p:sp>
        <p:nvSpPr>
          <p:cNvPr id="406" name="textbox 406"/>
          <p:cNvSpPr/>
          <p:nvPr/>
        </p:nvSpPr>
        <p:spPr>
          <a:xfrm>
            <a:off x="1668723" y="5577642"/>
            <a:ext cx="2658745" cy="504825"/>
          </a:xfrm>
          <a:prstGeom prst="rect">
            <a:avLst/>
          </a:prstGeom>
        </p:spPr>
        <p:txBody>
          <a:bodyPr vert="horz" wrap="square" lIns="0" tIns="0" rIns="0" bIns="0"/>
          <a:lstStyle/>
          <a:p>
            <a:pPr algn="l" rtl="0" eaLnBrk="0">
              <a:lnSpc>
                <a:spcPct val="79000"/>
              </a:lnSpc>
            </a:pPr>
            <a:endParaRPr lang="en-US" altLang="en-US" sz="100" dirty="0"/>
          </a:p>
          <a:p>
            <a:pPr marL="926465" indent="-913765" algn="l" rtl="0" eaLnBrk="0">
              <a:lnSpc>
                <a:spcPct val="105000"/>
              </a:lnSpc>
            </a:pPr>
            <a:r>
              <a:rPr sz="1500" spc="10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政府对于“产学研”项目进</a:t>
            </a:r>
            <a:r>
              <a:rPr sz="1500" spc="3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行</a:t>
            </a:r>
            <a:r>
              <a:rPr sz="15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spc="10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财政支</a:t>
            </a:r>
            <a:r>
              <a:rPr sz="1500" spc="6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持</a:t>
            </a:r>
            <a:endParaRPr lang="en-US" altLang="en-US" sz="1500" dirty="0"/>
          </a:p>
        </p:txBody>
      </p:sp>
      <p:sp>
        <p:nvSpPr>
          <p:cNvPr id="407" name="rect"/>
          <p:cNvSpPr/>
          <p:nvPr/>
        </p:nvSpPr>
        <p:spPr>
          <a:xfrm>
            <a:off x="0" y="6685786"/>
            <a:ext cx="12192000" cy="45720"/>
          </a:xfrm>
          <a:prstGeom prst="rect">
            <a:avLst/>
          </a:prstGeom>
          <a:solidFill>
            <a:schemeClr val="accent1"/>
          </a:solidFill>
          <a:ln cap="flat">
            <a:noFill/>
            <a:prstDash val="solid"/>
            <a:miter lim="0"/>
          </a:ln>
        </p:spPr>
        <p:txBody>
          <a:bodyPr rtlCol="0"/>
          <a:lstStyle/>
          <a:p>
            <a:pPr algn="ctr"/>
            <a:endParaRPr lang="zh-CN" altLang="en-US"/>
          </a:p>
        </p:txBody>
      </p:sp>
      <p:sp>
        <p:nvSpPr>
          <p:cNvPr id="409" name="textbox 409"/>
          <p:cNvSpPr/>
          <p:nvPr/>
        </p:nvSpPr>
        <p:spPr>
          <a:xfrm>
            <a:off x="4772863" y="5445353"/>
            <a:ext cx="1850389" cy="292100"/>
          </a:xfrm>
          <a:prstGeom prst="rect">
            <a:avLst/>
          </a:prstGeom>
        </p:spPr>
        <p:txBody>
          <a:bodyPr vert="horz" wrap="square" lIns="0" tIns="0" rIns="0" bIns="0"/>
          <a:lstStyle/>
          <a:p>
            <a:pPr algn="l" rtl="0" eaLnBrk="0">
              <a:lnSpc>
                <a:spcPct val="86000"/>
              </a:lnSpc>
            </a:pPr>
            <a:endParaRPr lang="en-US" altLang="en-US" sz="100" dirty="0"/>
          </a:p>
          <a:p>
            <a:pPr marL="12700" algn="l" rtl="0" eaLnBrk="0">
              <a:lnSpc>
                <a:spcPct val="97000"/>
              </a:lnSpc>
            </a:pPr>
            <a:r>
              <a:rPr sz="1800" spc="-1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跨境人</a:t>
            </a:r>
            <a:r>
              <a:rPr sz="1800" spc="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才实习基地</a:t>
            </a:r>
            <a:endParaRPr lang="en-US" altLang="en-US" sz="1800" dirty="0"/>
          </a:p>
        </p:txBody>
      </p:sp>
      <p:sp>
        <p:nvSpPr>
          <p:cNvPr id="410" name="textbox 410"/>
          <p:cNvSpPr/>
          <p:nvPr/>
        </p:nvSpPr>
        <p:spPr>
          <a:xfrm>
            <a:off x="4613552" y="2587884"/>
            <a:ext cx="2041525" cy="25971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845"/>
              </a:lnSpc>
            </a:pPr>
            <a:r>
              <a:rPr sz="1500" spc="9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院校参与企业科研项</a:t>
            </a:r>
            <a:r>
              <a:rPr sz="1500" spc="60" dirty="0">
                <a:ln w="317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目</a:t>
            </a:r>
            <a:endParaRPr lang="en-US" altLang="en-US" sz="1500" dirty="0"/>
          </a:p>
        </p:txBody>
      </p:sp>
      <p:sp>
        <p:nvSpPr>
          <p:cNvPr id="411" name="path"/>
          <p:cNvSpPr/>
          <p:nvPr/>
        </p:nvSpPr>
        <p:spPr>
          <a:xfrm>
            <a:off x="3166872" y="1970532"/>
            <a:ext cx="659891" cy="565761"/>
          </a:xfrm>
          <a:custGeom>
            <a:avLst/>
            <a:gdLst/>
            <a:ahLst/>
            <a:cxnLst/>
            <a:rect l="0" t="0" r="0" b="0"/>
            <a:pathLst>
              <a:path w="1039" h="890">
                <a:moveTo>
                  <a:pt x="292" y="731"/>
                </a:moveTo>
                <a:cubicBezTo>
                  <a:pt x="273" y="711"/>
                  <a:pt x="233" y="670"/>
                  <a:pt x="194" y="650"/>
                </a:cubicBezTo>
                <a:cubicBezTo>
                  <a:pt x="175" y="650"/>
                  <a:pt x="175" y="650"/>
                  <a:pt x="155" y="650"/>
                </a:cubicBezTo>
                <a:cubicBezTo>
                  <a:pt x="96" y="650"/>
                  <a:pt x="38" y="690"/>
                  <a:pt x="77" y="771"/>
                </a:cubicBezTo>
                <a:cubicBezTo>
                  <a:pt x="116" y="832"/>
                  <a:pt x="136" y="812"/>
                  <a:pt x="194" y="792"/>
                </a:cubicBezTo>
                <a:cubicBezTo>
                  <a:pt x="214" y="771"/>
                  <a:pt x="253" y="771"/>
                  <a:pt x="273" y="771"/>
                </a:cubicBezTo>
                <a:cubicBezTo>
                  <a:pt x="292" y="771"/>
                  <a:pt x="292" y="771"/>
                  <a:pt x="292" y="771"/>
                </a:cubicBezTo>
                <a:cubicBezTo>
                  <a:pt x="311" y="771"/>
                  <a:pt x="311" y="751"/>
                  <a:pt x="292" y="731"/>
                </a:cubicBezTo>
              </a:path>
              <a:path w="1039" h="890">
                <a:moveTo>
                  <a:pt x="235" y="812"/>
                </a:moveTo>
                <a:cubicBezTo>
                  <a:pt x="216" y="812"/>
                  <a:pt x="196" y="832"/>
                  <a:pt x="196" y="832"/>
                </a:cubicBezTo>
                <a:cubicBezTo>
                  <a:pt x="196" y="832"/>
                  <a:pt x="196" y="852"/>
                  <a:pt x="196" y="852"/>
                </a:cubicBezTo>
                <a:cubicBezTo>
                  <a:pt x="196" y="872"/>
                  <a:pt x="235" y="892"/>
                  <a:pt x="273" y="872"/>
                </a:cubicBezTo>
                <a:cubicBezTo>
                  <a:pt x="311" y="852"/>
                  <a:pt x="311" y="791"/>
                  <a:pt x="235" y="812"/>
                </a:cubicBezTo>
              </a:path>
              <a:path w="1039" h="890">
                <a:moveTo>
                  <a:pt x="921" y="607"/>
                </a:moveTo>
                <a:cubicBezTo>
                  <a:pt x="941" y="607"/>
                  <a:pt x="960" y="607"/>
                  <a:pt x="980" y="627"/>
                </a:cubicBezTo>
                <a:cubicBezTo>
                  <a:pt x="999" y="627"/>
                  <a:pt x="999" y="627"/>
                  <a:pt x="1019" y="627"/>
                </a:cubicBezTo>
                <a:cubicBezTo>
                  <a:pt x="1039" y="607"/>
                  <a:pt x="1039" y="567"/>
                  <a:pt x="1019" y="547"/>
                </a:cubicBezTo>
                <a:cubicBezTo>
                  <a:pt x="999" y="506"/>
                  <a:pt x="960" y="486"/>
                  <a:pt x="941" y="465"/>
                </a:cubicBezTo>
                <a:cubicBezTo>
                  <a:pt x="941" y="465"/>
                  <a:pt x="921" y="465"/>
                  <a:pt x="921" y="465"/>
                </a:cubicBezTo>
                <a:cubicBezTo>
                  <a:pt x="882" y="445"/>
                  <a:pt x="882" y="405"/>
                  <a:pt x="862" y="344"/>
                </a:cubicBezTo>
                <a:cubicBezTo>
                  <a:pt x="843" y="303"/>
                  <a:pt x="823" y="243"/>
                  <a:pt x="784" y="243"/>
                </a:cubicBezTo>
                <a:cubicBezTo>
                  <a:pt x="764" y="243"/>
                  <a:pt x="725" y="222"/>
                  <a:pt x="686" y="222"/>
                </a:cubicBezTo>
                <a:cubicBezTo>
                  <a:pt x="607" y="202"/>
                  <a:pt x="490" y="161"/>
                  <a:pt x="451" y="141"/>
                </a:cubicBezTo>
                <a:cubicBezTo>
                  <a:pt x="431" y="121"/>
                  <a:pt x="431" y="121"/>
                  <a:pt x="451" y="101"/>
                </a:cubicBezTo>
                <a:cubicBezTo>
                  <a:pt x="451" y="101"/>
                  <a:pt x="451" y="101"/>
                  <a:pt x="451" y="101"/>
                </a:cubicBezTo>
                <a:cubicBezTo>
                  <a:pt x="509" y="101"/>
                  <a:pt x="490" y="80"/>
                  <a:pt x="451" y="60"/>
                </a:cubicBezTo>
                <a:cubicBezTo>
                  <a:pt x="411" y="40"/>
                  <a:pt x="353" y="20"/>
                  <a:pt x="294" y="20"/>
                </a:cubicBezTo>
                <a:cubicBezTo>
                  <a:pt x="274" y="0"/>
                  <a:pt x="235" y="0"/>
                  <a:pt x="215" y="0"/>
                </a:cubicBezTo>
                <a:cubicBezTo>
                  <a:pt x="215" y="0"/>
                  <a:pt x="196" y="0"/>
                  <a:pt x="196" y="0"/>
                </a:cubicBezTo>
                <a:cubicBezTo>
                  <a:pt x="39" y="20"/>
                  <a:pt x="0" y="101"/>
                  <a:pt x="0" y="161"/>
                </a:cubicBezTo>
                <a:cubicBezTo>
                  <a:pt x="0" y="222"/>
                  <a:pt x="97" y="303"/>
                  <a:pt x="196" y="303"/>
                </a:cubicBezTo>
                <a:cubicBezTo>
                  <a:pt x="196" y="303"/>
                  <a:pt x="196" y="324"/>
                  <a:pt x="215" y="324"/>
                </a:cubicBezTo>
                <a:cubicBezTo>
                  <a:pt x="235" y="324"/>
                  <a:pt x="274" y="324"/>
                  <a:pt x="294" y="324"/>
                </a:cubicBezTo>
                <a:cubicBezTo>
                  <a:pt x="353" y="324"/>
                  <a:pt x="411" y="324"/>
                  <a:pt x="451" y="344"/>
                </a:cubicBezTo>
                <a:cubicBezTo>
                  <a:pt x="490" y="364"/>
                  <a:pt x="509" y="364"/>
                  <a:pt x="548" y="385"/>
                </a:cubicBezTo>
                <a:cubicBezTo>
                  <a:pt x="647" y="465"/>
                  <a:pt x="647" y="465"/>
                  <a:pt x="568" y="506"/>
                </a:cubicBezTo>
                <a:cubicBezTo>
                  <a:pt x="529" y="547"/>
                  <a:pt x="548" y="627"/>
                  <a:pt x="451" y="648"/>
                </a:cubicBezTo>
                <a:cubicBezTo>
                  <a:pt x="451" y="648"/>
                  <a:pt x="451" y="648"/>
                  <a:pt x="451" y="648"/>
                </a:cubicBezTo>
                <a:cubicBezTo>
                  <a:pt x="353" y="648"/>
                  <a:pt x="372" y="729"/>
                  <a:pt x="451" y="749"/>
                </a:cubicBezTo>
                <a:cubicBezTo>
                  <a:pt x="470" y="749"/>
                  <a:pt x="470" y="749"/>
                  <a:pt x="490" y="749"/>
                </a:cubicBezTo>
                <a:cubicBezTo>
                  <a:pt x="548" y="749"/>
                  <a:pt x="627" y="769"/>
                  <a:pt x="686" y="790"/>
                </a:cubicBezTo>
                <a:cubicBezTo>
                  <a:pt x="764" y="830"/>
                  <a:pt x="823" y="850"/>
                  <a:pt x="862" y="871"/>
                </a:cubicBezTo>
                <a:cubicBezTo>
                  <a:pt x="862" y="871"/>
                  <a:pt x="862" y="871"/>
                  <a:pt x="862" y="871"/>
                </a:cubicBezTo>
                <a:cubicBezTo>
                  <a:pt x="882" y="871"/>
                  <a:pt x="901" y="871"/>
                  <a:pt x="921" y="850"/>
                </a:cubicBezTo>
                <a:cubicBezTo>
                  <a:pt x="960" y="830"/>
                  <a:pt x="960" y="769"/>
                  <a:pt x="921" y="729"/>
                </a:cubicBezTo>
                <a:cubicBezTo>
                  <a:pt x="921" y="729"/>
                  <a:pt x="921" y="709"/>
                  <a:pt x="901" y="709"/>
                </a:cubicBezTo>
                <a:cubicBezTo>
                  <a:pt x="843" y="648"/>
                  <a:pt x="862" y="607"/>
                  <a:pt x="921" y="607"/>
                </a:cubicBezTo>
              </a:path>
              <a:path w="1039" h="890">
                <a:moveTo>
                  <a:pt x="451" y="527"/>
                </a:moveTo>
                <a:cubicBezTo>
                  <a:pt x="470" y="507"/>
                  <a:pt x="470" y="507"/>
                  <a:pt x="490" y="507"/>
                </a:cubicBezTo>
                <a:cubicBezTo>
                  <a:pt x="549" y="465"/>
                  <a:pt x="510" y="424"/>
                  <a:pt x="451" y="424"/>
                </a:cubicBezTo>
                <a:cubicBezTo>
                  <a:pt x="451" y="424"/>
                  <a:pt x="431" y="424"/>
                  <a:pt x="431" y="424"/>
                </a:cubicBezTo>
                <a:cubicBezTo>
                  <a:pt x="371" y="465"/>
                  <a:pt x="391" y="527"/>
                  <a:pt x="451" y="527"/>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12" name="path"/>
          <p:cNvSpPr/>
          <p:nvPr/>
        </p:nvSpPr>
        <p:spPr>
          <a:xfrm>
            <a:off x="2713585" y="1545336"/>
            <a:ext cx="691675" cy="411479"/>
          </a:xfrm>
          <a:custGeom>
            <a:avLst/>
            <a:gdLst/>
            <a:ahLst/>
            <a:cxnLst/>
            <a:rect l="0" t="0" r="0" b="0"/>
            <a:pathLst>
              <a:path w="1089" h="647">
                <a:moveTo>
                  <a:pt x="515" y="221"/>
                </a:moveTo>
                <a:cubicBezTo>
                  <a:pt x="495" y="302"/>
                  <a:pt x="574" y="343"/>
                  <a:pt x="672" y="302"/>
                </a:cubicBezTo>
                <a:cubicBezTo>
                  <a:pt x="672" y="302"/>
                  <a:pt x="672" y="282"/>
                  <a:pt x="692" y="282"/>
                </a:cubicBezTo>
                <a:cubicBezTo>
                  <a:pt x="790" y="221"/>
                  <a:pt x="712" y="121"/>
                  <a:pt x="672" y="100"/>
                </a:cubicBezTo>
                <a:cubicBezTo>
                  <a:pt x="653" y="100"/>
                  <a:pt x="653" y="100"/>
                  <a:pt x="653" y="100"/>
                </a:cubicBezTo>
                <a:cubicBezTo>
                  <a:pt x="594" y="100"/>
                  <a:pt x="613" y="0"/>
                  <a:pt x="476" y="0"/>
                </a:cubicBezTo>
                <a:cubicBezTo>
                  <a:pt x="377" y="0"/>
                  <a:pt x="515" y="141"/>
                  <a:pt x="515" y="221"/>
                </a:cubicBezTo>
              </a:path>
              <a:path w="1089" h="647">
                <a:moveTo>
                  <a:pt x="672" y="427"/>
                </a:moveTo>
                <a:cubicBezTo>
                  <a:pt x="692" y="406"/>
                  <a:pt x="692" y="364"/>
                  <a:pt x="672" y="364"/>
                </a:cubicBezTo>
                <a:cubicBezTo>
                  <a:pt x="653" y="364"/>
                  <a:pt x="653" y="343"/>
                  <a:pt x="633" y="343"/>
                </a:cubicBezTo>
                <a:cubicBezTo>
                  <a:pt x="574" y="343"/>
                  <a:pt x="574" y="406"/>
                  <a:pt x="633" y="427"/>
                </a:cubicBezTo>
                <a:cubicBezTo>
                  <a:pt x="653" y="427"/>
                  <a:pt x="653" y="427"/>
                  <a:pt x="672" y="427"/>
                </a:cubicBezTo>
              </a:path>
              <a:path w="1089" h="647">
                <a:moveTo>
                  <a:pt x="732" y="627"/>
                </a:moveTo>
                <a:cubicBezTo>
                  <a:pt x="790" y="627"/>
                  <a:pt x="849" y="627"/>
                  <a:pt x="907" y="647"/>
                </a:cubicBezTo>
                <a:cubicBezTo>
                  <a:pt x="946" y="647"/>
                  <a:pt x="985" y="647"/>
                  <a:pt x="1005" y="627"/>
                </a:cubicBezTo>
                <a:cubicBezTo>
                  <a:pt x="1044" y="627"/>
                  <a:pt x="1063" y="627"/>
                  <a:pt x="1063" y="607"/>
                </a:cubicBezTo>
                <a:cubicBezTo>
                  <a:pt x="1102" y="587"/>
                  <a:pt x="1063" y="567"/>
                  <a:pt x="1005" y="567"/>
                </a:cubicBezTo>
                <a:cubicBezTo>
                  <a:pt x="985" y="547"/>
                  <a:pt x="946" y="547"/>
                  <a:pt x="907" y="547"/>
                </a:cubicBezTo>
                <a:cubicBezTo>
                  <a:pt x="849" y="527"/>
                  <a:pt x="790" y="527"/>
                  <a:pt x="751" y="527"/>
                </a:cubicBezTo>
                <a:cubicBezTo>
                  <a:pt x="712" y="527"/>
                  <a:pt x="692" y="527"/>
                  <a:pt x="673" y="507"/>
                </a:cubicBezTo>
                <a:cubicBezTo>
                  <a:pt x="634" y="487"/>
                  <a:pt x="614" y="467"/>
                  <a:pt x="575" y="487"/>
                </a:cubicBezTo>
                <a:cubicBezTo>
                  <a:pt x="497" y="467"/>
                  <a:pt x="536" y="567"/>
                  <a:pt x="595" y="607"/>
                </a:cubicBezTo>
                <a:cubicBezTo>
                  <a:pt x="614" y="647"/>
                  <a:pt x="634" y="647"/>
                  <a:pt x="673" y="627"/>
                </a:cubicBezTo>
                <a:cubicBezTo>
                  <a:pt x="673" y="627"/>
                  <a:pt x="712" y="627"/>
                  <a:pt x="732" y="627"/>
                </a:cubicBezTo>
              </a:path>
              <a:path w="1089" h="647">
                <a:moveTo>
                  <a:pt x="124" y="365"/>
                </a:moveTo>
                <a:cubicBezTo>
                  <a:pt x="143" y="365"/>
                  <a:pt x="163" y="365"/>
                  <a:pt x="182" y="365"/>
                </a:cubicBezTo>
                <a:cubicBezTo>
                  <a:pt x="222" y="365"/>
                  <a:pt x="241" y="365"/>
                  <a:pt x="280" y="365"/>
                </a:cubicBezTo>
                <a:cubicBezTo>
                  <a:pt x="300" y="365"/>
                  <a:pt x="339" y="365"/>
                  <a:pt x="379" y="386"/>
                </a:cubicBezTo>
                <a:cubicBezTo>
                  <a:pt x="398" y="386"/>
                  <a:pt x="418" y="386"/>
                  <a:pt x="418" y="365"/>
                </a:cubicBezTo>
                <a:cubicBezTo>
                  <a:pt x="437" y="365"/>
                  <a:pt x="437" y="324"/>
                  <a:pt x="418" y="283"/>
                </a:cubicBezTo>
                <a:cubicBezTo>
                  <a:pt x="398" y="283"/>
                  <a:pt x="379" y="263"/>
                  <a:pt x="339" y="263"/>
                </a:cubicBezTo>
                <a:cubicBezTo>
                  <a:pt x="320" y="263"/>
                  <a:pt x="300" y="263"/>
                  <a:pt x="280" y="263"/>
                </a:cubicBezTo>
                <a:cubicBezTo>
                  <a:pt x="241" y="242"/>
                  <a:pt x="222" y="242"/>
                  <a:pt x="182" y="242"/>
                </a:cubicBezTo>
                <a:cubicBezTo>
                  <a:pt x="143" y="222"/>
                  <a:pt x="104" y="222"/>
                  <a:pt x="65" y="222"/>
                </a:cubicBezTo>
                <a:cubicBezTo>
                  <a:pt x="45" y="222"/>
                  <a:pt x="45" y="222"/>
                  <a:pt x="45" y="222"/>
                </a:cubicBezTo>
                <a:cubicBezTo>
                  <a:pt x="-13" y="201"/>
                  <a:pt x="6" y="263"/>
                  <a:pt x="65" y="324"/>
                </a:cubicBezTo>
                <a:cubicBezTo>
                  <a:pt x="84" y="345"/>
                  <a:pt x="104" y="365"/>
                  <a:pt x="124" y="365"/>
                </a:cubicBezTo>
              </a:path>
              <a:path w="1089" h="647">
                <a:moveTo>
                  <a:pt x="65" y="446"/>
                </a:moveTo>
                <a:cubicBezTo>
                  <a:pt x="65" y="446"/>
                  <a:pt x="65" y="446"/>
                  <a:pt x="65" y="446"/>
                </a:cubicBezTo>
                <a:cubicBezTo>
                  <a:pt x="-13" y="446"/>
                  <a:pt x="6" y="486"/>
                  <a:pt x="65" y="506"/>
                </a:cubicBezTo>
                <a:cubicBezTo>
                  <a:pt x="65" y="506"/>
                  <a:pt x="85" y="506"/>
                  <a:pt x="85" y="506"/>
                </a:cubicBezTo>
                <a:cubicBezTo>
                  <a:pt x="164" y="506"/>
                  <a:pt x="144" y="446"/>
                  <a:pt x="65" y="446"/>
                </a:cubicBezTo>
              </a:path>
              <a:path w="1089" h="647">
                <a:moveTo>
                  <a:pt x="358" y="184"/>
                </a:moveTo>
                <a:cubicBezTo>
                  <a:pt x="416" y="184"/>
                  <a:pt x="377" y="81"/>
                  <a:pt x="301" y="102"/>
                </a:cubicBezTo>
                <a:cubicBezTo>
                  <a:pt x="301" y="102"/>
                  <a:pt x="281" y="102"/>
                  <a:pt x="281" y="102"/>
                </a:cubicBezTo>
                <a:cubicBezTo>
                  <a:pt x="262" y="122"/>
                  <a:pt x="262" y="122"/>
                  <a:pt x="281" y="143"/>
                </a:cubicBezTo>
                <a:cubicBezTo>
                  <a:pt x="281" y="164"/>
                  <a:pt x="320" y="184"/>
                  <a:pt x="358" y="184"/>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13" name="path"/>
          <p:cNvSpPr/>
          <p:nvPr/>
        </p:nvSpPr>
        <p:spPr>
          <a:xfrm>
            <a:off x="3082893" y="1415796"/>
            <a:ext cx="763253" cy="460296"/>
          </a:xfrm>
          <a:custGeom>
            <a:avLst/>
            <a:gdLst/>
            <a:ahLst/>
            <a:cxnLst/>
            <a:rect l="0" t="0" r="0" b="0"/>
            <a:pathLst>
              <a:path w="1201" h="724">
                <a:moveTo>
                  <a:pt x="91" y="223"/>
                </a:moveTo>
                <a:cubicBezTo>
                  <a:pt x="91" y="223"/>
                  <a:pt x="111" y="244"/>
                  <a:pt x="111" y="244"/>
                </a:cubicBezTo>
                <a:cubicBezTo>
                  <a:pt x="209" y="264"/>
                  <a:pt x="209" y="264"/>
                  <a:pt x="327" y="244"/>
                </a:cubicBezTo>
                <a:cubicBezTo>
                  <a:pt x="346" y="244"/>
                  <a:pt x="366" y="244"/>
                  <a:pt x="386" y="244"/>
                </a:cubicBezTo>
                <a:cubicBezTo>
                  <a:pt x="405" y="244"/>
                  <a:pt x="425" y="264"/>
                  <a:pt x="425" y="264"/>
                </a:cubicBezTo>
                <a:cubicBezTo>
                  <a:pt x="503" y="264"/>
                  <a:pt x="503" y="304"/>
                  <a:pt x="425" y="325"/>
                </a:cubicBezTo>
                <a:cubicBezTo>
                  <a:pt x="405" y="325"/>
                  <a:pt x="366" y="325"/>
                  <a:pt x="327" y="325"/>
                </a:cubicBezTo>
                <a:cubicBezTo>
                  <a:pt x="327" y="345"/>
                  <a:pt x="327" y="345"/>
                  <a:pt x="327" y="345"/>
                </a:cubicBezTo>
                <a:cubicBezTo>
                  <a:pt x="170" y="345"/>
                  <a:pt x="346" y="467"/>
                  <a:pt x="268" y="508"/>
                </a:cubicBezTo>
                <a:cubicBezTo>
                  <a:pt x="190" y="528"/>
                  <a:pt x="150" y="589"/>
                  <a:pt x="131" y="670"/>
                </a:cubicBezTo>
                <a:cubicBezTo>
                  <a:pt x="131" y="732"/>
                  <a:pt x="229" y="711"/>
                  <a:pt x="327" y="711"/>
                </a:cubicBezTo>
                <a:cubicBezTo>
                  <a:pt x="346" y="691"/>
                  <a:pt x="386" y="691"/>
                  <a:pt x="405" y="691"/>
                </a:cubicBezTo>
                <a:cubicBezTo>
                  <a:pt x="405" y="691"/>
                  <a:pt x="425" y="691"/>
                  <a:pt x="425" y="691"/>
                </a:cubicBezTo>
                <a:cubicBezTo>
                  <a:pt x="503" y="670"/>
                  <a:pt x="543" y="569"/>
                  <a:pt x="582" y="548"/>
                </a:cubicBezTo>
                <a:cubicBezTo>
                  <a:pt x="582" y="548"/>
                  <a:pt x="601" y="548"/>
                  <a:pt x="601" y="548"/>
                </a:cubicBezTo>
                <a:cubicBezTo>
                  <a:pt x="641" y="548"/>
                  <a:pt x="601" y="365"/>
                  <a:pt x="680" y="386"/>
                </a:cubicBezTo>
                <a:cubicBezTo>
                  <a:pt x="719" y="386"/>
                  <a:pt x="778" y="365"/>
                  <a:pt x="817" y="345"/>
                </a:cubicBezTo>
                <a:cubicBezTo>
                  <a:pt x="876" y="325"/>
                  <a:pt x="915" y="284"/>
                  <a:pt x="954" y="244"/>
                </a:cubicBezTo>
                <a:cubicBezTo>
                  <a:pt x="954" y="223"/>
                  <a:pt x="974" y="223"/>
                  <a:pt x="994" y="203"/>
                </a:cubicBezTo>
                <a:cubicBezTo>
                  <a:pt x="1013" y="182"/>
                  <a:pt x="1033" y="162"/>
                  <a:pt x="1052" y="142"/>
                </a:cubicBezTo>
                <a:cubicBezTo>
                  <a:pt x="1072" y="142"/>
                  <a:pt x="1111" y="122"/>
                  <a:pt x="1151" y="101"/>
                </a:cubicBezTo>
                <a:cubicBezTo>
                  <a:pt x="1151" y="101"/>
                  <a:pt x="1151" y="101"/>
                  <a:pt x="1170" y="101"/>
                </a:cubicBezTo>
                <a:cubicBezTo>
                  <a:pt x="1209" y="81"/>
                  <a:pt x="1190" y="60"/>
                  <a:pt x="1151" y="60"/>
                </a:cubicBezTo>
                <a:cubicBezTo>
                  <a:pt x="1111" y="60"/>
                  <a:pt x="1092" y="40"/>
                  <a:pt x="1052" y="40"/>
                </a:cubicBezTo>
                <a:cubicBezTo>
                  <a:pt x="1033" y="40"/>
                  <a:pt x="1013" y="40"/>
                  <a:pt x="994" y="40"/>
                </a:cubicBezTo>
                <a:cubicBezTo>
                  <a:pt x="935" y="40"/>
                  <a:pt x="896" y="40"/>
                  <a:pt x="856" y="40"/>
                </a:cubicBezTo>
                <a:cubicBezTo>
                  <a:pt x="837" y="40"/>
                  <a:pt x="837" y="40"/>
                  <a:pt x="817" y="40"/>
                </a:cubicBezTo>
                <a:cubicBezTo>
                  <a:pt x="739" y="40"/>
                  <a:pt x="719" y="0"/>
                  <a:pt x="621" y="0"/>
                </a:cubicBezTo>
                <a:cubicBezTo>
                  <a:pt x="621" y="0"/>
                  <a:pt x="601" y="0"/>
                  <a:pt x="582" y="0"/>
                </a:cubicBezTo>
                <a:cubicBezTo>
                  <a:pt x="543" y="0"/>
                  <a:pt x="484" y="20"/>
                  <a:pt x="425" y="40"/>
                </a:cubicBezTo>
                <a:cubicBezTo>
                  <a:pt x="405" y="60"/>
                  <a:pt x="366" y="60"/>
                  <a:pt x="327" y="81"/>
                </a:cubicBezTo>
                <a:cubicBezTo>
                  <a:pt x="248" y="101"/>
                  <a:pt x="170" y="142"/>
                  <a:pt x="91" y="142"/>
                </a:cubicBezTo>
                <a:cubicBezTo>
                  <a:pt x="91" y="142"/>
                  <a:pt x="91" y="142"/>
                  <a:pt x="91" y="142"/>
                </a:cubicBezTo>
                <a:cubicBezTo>
                  <a:pt x="-45" y="142"/>
                  <a:pt x="13" y="182"/>
                  <a:pt x="91" y="223"/>
                </a:cubicBezTo>
              </a:path>
            </a:pathLst>
          </a:custGeom>
          <a:solidFill>
            <a:srgbClr val="44546A">
              <a:alpha val="45882"/>
            </a:srgbClr>
          </a:solidFill>
          <a:ln cap="flat">
            <a:noFill/>
            <a:prstDash val="solid"/>
            <a:miter lim="0"/>
          </a:ln>
        </p:spPr>
        <p:txBody>
          <a:bodyPr rtlCol="0"/>
          <a:lstStyle/>
          <a:p>
            <a:pPr algn="ctr"/>
            <a:endParaRPr lang="zh-CN" altLang="en-US"/>
          </a:p>
        </p:txBody>
      </p:sp>
      <p:pic>
        <p:nvPicPr>
          <p:cNvPr id="414" name="picture 414"/>
          <p:cNvPicPr>
            <a:picLocks noChangeAspect="1"/>
          </p:cNvPicPr>
          <p:nvPr/>
        </p:nvPicPr>
        <p:blipFill>
          <a:blip r:embed="rId6"/>
          <a:stretch>
            <a:fillRect/>
          </a:stretch>
        </p:blipFill>
        <p:spPr>
          <a:xfrm rot="21600000">
            <a:off x="3854323" y="4031107"/>
            <a:ext cx="522604" cy="423926"/>
          </a:xfrm>
          <a:prstGeom prst="rect">
            <a:avLst/>
          </a:prstGeom>
          <a:noFill/>
        </p:spPr>
      </p:pic>
      <p:sp>
        <p:nvSpPr>
          <p:cNvPr id="415" name="path"/>
          <p:cNvSpPr/>
          <p:nvPr/>
        </p:nvSpPr>
        <p:spPr>
          <a:xfrm>
            <a:off x="4501641" y="5720575"/>
            <a:ext cx="383286" cy="383298"/>
          </a:xfrm>
          <a:custGeom>
            <a:avLst/>
            <a:gdLst/>
            <a:ahLst/>
            <a:cxnLst/>
            <a:rect l="0" t="0" r="0" b="0"/>
            <a:pathLst>
              <a:path w="603" h="603">
                <a:moveTo>
                  <a:pt x="593" y="593"/>
                </a:moveTo>
                <a:cubicBezTo>
                  <a:pt x="271" y="593"/>
                  <a:pt x="10" y="332"/>
                  <a:pt x="10" y="10"/>
                </a:cubicBezTo>
              </a:path>
            </a:pathLst>
          </a:custGeom>
          <a:noFill/>
          <a:ln w="12700" cap="flat">
            <a:solidFill>
              <a:srgbClr val="2F528F">
                <a:alpha val="100000"/>
              </a:srgbClr>
            </a:solidFill>
            <a:prstDash val="dash"/>
            <a:miter lim="800000"/>
          </a:ln>
        </p:spPr>
        <p:txBody>
          <a:bodyPr rtlCol="0"/>
          <a:lstStyle/>
          <a:p>
            <a:pPr algn="ctr"/>
            <a:endParaRPr lang="zh-CN" altLang="en-US"/>
          </a:p>
        </p:txBody>
      </p:sp>
      <p:sp>
        <p:nvSpPr>
          <p:cNvPr id="416" name="path"/>
          <p:cNvSpPr/>
          <p:nvPr/>
        </p:nvSpPr>
        <p:spPr>
          <a:xfrm>
            <a:off x="6354571" y="5720575"/>
            <a:ext cx="383285" cy="383298"/>
          </a:xfrm>
          <a:custGeom>
            <a:avLst/>
            <a:gdLst/>
            <a:ahLst/>
            <a:cxnLst/>
            <a:rect l="0" t="0" r="0" b="0"/>
            <a:pathLst>
              <a:path w="603" h="603">
                <a:moveTo>
                  <a:pt x="593" y="10"/>
                </a:moveTo>
                <a:cubicBezTo>
                  <a:pt x="593" y="332"/>
                  <a:pt x="332" y="593"/>
                  <a:pt x="10" y="593"/>
                </a:cubicBezTo>
              </a:path>
            </a:pathLst>
          </a:custGeom>
          <a:noFill/>
          <a:ln w="12700" cap="flat">
            <a:solidFill>
              <a:srgbClr val="2F528F">
                <a:alpha val="100000"/>
              </a:srgbClr>
            </a:solidFill>
            <a:prstDash val="dash"/>
            <a:miter lim="800000"/>
          </a:ln>
        </p:spPr>
        <p:txBody>
          <a:bodyPr rtlCol="0"/>
          <a:lstStyle/>
          <a:p>
            <a:pPr algn="ctr"/>
            <a:endParaRPr lang="zh-CN" altLang="en-US"/>
          </a:p>
        </p:txBody>
      </p:sp>
      <p:sp>
        <p:nvSpPr>
          <p:cNvPr id="417" name="rect"/>
          <p:cNvSpPr/>
          <p:nvPr/>
        </p:nvSpPr>
        <p:spPr>
          <a:xfrm>
            <a:off x="0" y="295656"/>
            <a:ext cx="196595" cy="637031"/>
          </a:xfrm>
          <a:prstGeom prst="rect">
            <a:avLst/>
          </a:prstGeom>
          <a:solidFill>
            <a:schemeClr val="accent1"/>
          </a:solidFill>
          <a:ln cap="flat">
            <a:noFill/>
            <a:prstDash val="solid"/>
            <a:miter lim="0"/>
          </a:ln>
        </p:spPr>
        <p:txBody>
          <a:bodyPr rtlCol="0"/>
          <a:lstStyle/>
          <a:p>
            <a:pPr algn="ctr"/>
            <a:endParaRPr lang="zh-CN" altLang="en-US"/>
          </a:p>
        </p:txBody>
      </p:sp>
      <p:sp>
        <p:nvSpPr>
          <p:cNvPr id="418" name="textbox 418"/>
          <p:cNvSpPr/>
          <p:nvPr/>
        </p:nvSpPr>
        <p:spPr>
          <a:xfrm>
            <a:off x="2830251" y="4593456"/>
            <a:ext cx="380365" cy="233679"/>
          </a:xfrm>
          <a:prstGeom prst="rect">
            <a:avLst/>
          </a:prstGeom>
        </p:spPr>
        <p:txBody>
          <a:bodyPr vert="horz" wrap="square" lIns="0" tIns="0" rIns="0" bIns="0"/>
          <a:lstStyle/>
          <a:p>
            <a:pPr algn="l" rtl="0" eaLnBrk="0">
              <a:lnSpc>
                <a:spcPct val="77000"/>
              </a:lnSpc>
            </a:pPr>
            <a:endParaRPr lang="en-US" altLang="en-US" sz="100" dirty="0"/>
          </a:p>
          <a:p>
            <a:pPr marL="12700" algn="l" rtl="0" eaLnBrk="0">
              <a:lnSpc>
                <a:spcPct val="98000"/>
              </a:lnSpc>
            </a:pPr>
            <a:r>
              <a:rPr sz="14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政</a:t>
            </a:r>
            <a:r>
              <a:rPr sz="14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府</a:t>
            </a:r>
            <a:endParaRPr lang="en-US" altLang="en-US" sz="1400" dirty="0"/>
          </a:p>
        </p:txBody>
      </p:sp>
      <p:sp>
        <p:nvSpPr>
          <p:cNvPr id="419" name="textbox 419"/>
          <p:cNvSpPr/>
          <p:nvPr/>
        </p:nvSpPr>
        <p:spPr>
          <a:xfrm>
            <a:off x="5386046" y="1698111"/>
            <a:ext cx="372745" cy="233679"/>
          </a:xfrm>
          <a:prstGeom prst="rect">
            <a:avLst/>
          </a:prstGeom>
        </p:spPr>
        <p:txBody>
          <a:bodyPr vert="horz" wrap="square" lIns="0" tIns="0" rIns="0" bIns="0"/>
          <a:lstStyle/>
          <a:p>
            <a:pPr algn="l" rtl="0" eaLnBrk="0">
              <a:lnSpc>
                <a:spcPct val="89000"/>
              </a:lnSpc>
            </a:pPr>
            <a:endParaRPr lang="en-US" altLang="en-US" sz="100" dirty="0"/>
          </a:p>
          <a:p>
            <a:pPr marL="12700" algn="l" rtl="0" eaLnBrk="0">
              <a:lnSpc>
                <a:spcPct val="97000"/>
              </a:lnSpc>
            </a:pPr>
            <a:r>
              <a:rPr sz="1400" spc="-2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院校</a:t>
            </a:r>
            <a:endParaRPr lang="en-US" altLang="en-US" sz="1400" dirty="0"/>
          </a:p>
        </p:txBody>
      </p:sp>
      <p:sp>
        <p:nvSpPr>
          <p:cNvPr id="420" name="path"/>
          <p:cNvSpPr/>
          <p:nvPr/>
        </p:nvSpPr>
        <p:spPr>
          <a:xfrm>
            <a:off x="2836259" y="1763267"/>
            <a:ext cx="217055" cy="182879"/>
          </a:xfrm>
          <a:custGeom>
            <a:avLst/>
            <a:gdLst/>
            <a:ahLst/>
            <a:cxnLst/>
            <a:rect l="0" t="0" r="0" b="0"/>
            <a:pathLst>
              <a:path w="341" h="287">
                <a:moveTo>
                  <a:pt x="284" y="0"/>
                </a:moveTo>
                <a:cubicBezTo>
                  <a:pt x="264" y="0"/>
                  <a:pt x="245" y="20"/>
                  <a:pt x="225" y="40"/>
                </a:cubicBezTo>
                <a:cubicBezTo>
                  <a:pt x="206" y="61"/>
                  <a:pt x="206" y="102"/>
                  <a:pt x="206" y="122"/>
                </a:cubicBezTo>
                <a:cubicBezTo>
                  <a:pt x="206" y="142"/>
                  <a:pt x="225" y="142"/>
                  <a:pt x="225" y="142"/>
                </a:cubicBezTo>
                <a:cubicBezTo>
                  <a:pt x="264" y="163"/>
                  <a:pt x="362" y="102"/>
                  <a:pt x="323" y="102"/>
                </a:cubicBezTo>
                <a:cubicBezTo>
                  <a:pt x="264" y="102"/>
                  <a:pt x="342" y="0"/>
                  <a:pt x="284" y="0"/>
                </a:cubicBezTo>
              </a:path>
              <a:path w="341" h="287">
                <a:moveTo>
                  <a:pt x="302" y="287"/>
                </a:moveTo>
                <a:cubicBezTo>
                  <a:pt x="381" y="287"/>
                  <a:pt x="283" y="226"/>
                  <a:pt x="224" y="206"/>
                </a:cubicBezTo>
                <a:cubicBezTo>
                  <a:pt x="224" y="206"/>
                  <a:pt x="204" y="206"/>
                  <a:pt x="204" y="206"/>
                </a:cubicBezTo>
                <a:cubicBezTo>
                  <a:pt x="165" y="206"/>
                  <a:pt x="145" y="124"/>
                  <a:pt x="86" y="124"/>
                </a:cubicBezTo>
                <a:cubicBezTo>
                  <a:pt x="86" y="124"/>
                  <a:pt x="86" y="124"/>
                  <a:pt x="86" y="124"/>
                </a:cubicBezTo>
                <a:cubicBezTo>
                  <a:pt x="-12" y="124"/>
                  <a:pt x="-12" y="247"/>
                  <a:pt x="66" y="247"/>
                </a:cubicBezTo>
                <a:cubicBezTo>
                  <a:pt x="66" y="247"/>
                  <a:pt x="66" y="247"/>
                  <a:pt x="86" y="247"/>
                </a:cubicBezTo>
                <a:cubicBezTo>
                  <a:pt x="125" y="247"/>
                  <a:pt x="184" y="267"/>
                  <a:pt x="224" y="267"/>
                </a:cubicBezTo>
                <a:cubicBezTo>
                  <a:pt x="243" y="287"/>
                  <a:pt x="283" y="287"/>
                  <a:pt x="302" y="287"/>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21" name="path"/>
          <p:cNvSpPr/>
          <p:nvPr/>
        </p:nvSpPr>
        <p:spPr>
          <a:xfrm>
            <a:off x="3910512" y="2936747"/>
            <a:ext cx="156633" cy="168736"/>
          </a:xfrm>
          <a:custGeom>
            <a:avLst/>
            <a:gdLst/>
            <a:ahLst/>
            <a:cxnLst/>
            <a:rect l="0" t="0" r="0" b="0"/>
            <a:pathLst>
              <a:path w="246" h="265">
                <a:moveTo>
                  <a:pt x="22" y="101"/>
                </a:moveTo>
                <a:cubicBezTo>
                  <a:pt x="-16" y="182"/>
                  <a:pt x="41" y="202"/>
                  <a:pt x="120" y="242"/>
                </a:cubicBezTo>
                <a:cubicBezTo>
                  <a:pt x="139" y="242"/>
                  <a:pt x="139" y="242"/>
                  <a:pt x="139" y="242"/>
                </a:cubicBezTo>
                <a:cubicBezTo>
                  <a:pt x="237" y="283"/>
                  <a:pt x="256" y="222"/>
                  <a:pt x="217" y="161"/>
                </a:cubicBezTo>
                <a:cubicBezTo>
                  <a:pt x="198" y="101"/>
                  <a:pt x="178" y="40"/>
                  <a:pt x="120" y="20"/>
                </a:cubicBezTo>
                <a:cubicBezTo>
                  <a:pt x="120" y="20"/>
                  <a:pt x="100" y="20"/>
                  <a:pt x="81" y="20"/>
                </a:cubicBezTo>
                <a:cubicBezTo>
                  <a:pt x="22" y="0"/>
                  <a:pt x="61" y="0"/>
                  <a:pt x="22" y="101"/>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22" name="path"/>
          <p:cNvSpPr/>
          <p:nvPr/>
        </p:nvSpPr>
        <p:spPr>
          <a:xfrm>
            <a:off x="2808328" y="1970532"/>
            <a:ext cx="158970" cy="155447"/>
          </a:xfrm>
          <a:custGeom>
            <a:avLst/>
            <a:gdLst/>
            <a:ahLst/>
            <a:cxnLst/>
            <a:rect l="0" t="0" r="0" b="0"/>
            <a:pathLst>
              <a:path w="250" h="244">
                <a:moveTo>
                  <a:pt x="228" y="142"/>
                </a:moveTo>
                <a:cubicBezTo>
                  <a:pt x="188" y="142"/>
                  <a:pt x="228" y="0"/>
                  <a:pt x="149" y="0"/>
                </a:cubicBezTo>
                <a:cubicBezTo>
                  <a:pt x="130" y="0"/>
                  <a:pt x="130" y="20"/>
                  <a:pt x="130" y="20"/>
                </a:cubicBezTo>
                <a:cubicBezTo>
                  <a:pt x="91" y="20"/>
                  <a:pt x="71" y="61"/>
                  <a:pt x="91" y="81"/>
                </a:cubicBezTo>
                <a:cubicBezTo>
                  <a:pt x="130" y="101"/>
                  <a:pt x="91" y="122"/>
                  <a:pt x="32" y="122"/>
                </a:cubicBezTo>
                <a:cubicBezTo>
                  <a:pt x="32" y="122"/>
                  <a:pt x="32" y="122"/>
                  <a:pt x="32" y="122"/>
                </a:cubicBezTo>
                <a:cubicBezTo>
                  <a:pt x="-6" y="122"/>
                  <a:pt x="13" y="163"/>
                  <a:pt x="32" y="203"/>
                </a:cubicBezTo>
                <a:cubicBezTo>
                  <a:pt x="52" y="224"/>
                  <a:pt x="91" y="244"/>
                  <a:pt x="130" y="244"/>
                </a:cubicBezTo>
                <a:cubicBezTo>
                  <a:pt x="130" y="244"/>
                  <a:pt x="130" y="244"/>
                  <a:pt x="130" y="244"/>
                </a:cubicBezTo>
                <a:cubicBezTo>
                  <a:pt x="208" y="244"/>
                  <a:pt x="267" y="142"/>
                  <a:pt x="228" y="142"/>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23" name="path"/>
          <p:cNvSpPr/>
          <p:nvPr/>
        </p:nvSpPr>
        <p:spPr>
          <a:xfrm>
            <a:off x="6725157" y="4226305"/>
            <a:ext cx="12700" cy="1500619"/>
          </a:xfrm>
          <a:custGeom>
            <a:avLst/>
            <a:gdLst/>
            <a:ahLst/>
            <a:cxnLst/>
            <a:rect l="0" t="0" r="0" b="0"/>
            <a:pathLst>
              <a:path w="20" h="2363">
                <a:moveTo>
                  <a:pt x="10" y="0"/>
                </a:moveTo>
                <a:lnTo>
                  <a:pt x="10" y="2363"/>
                </a:lnTo>
              </a:path>
            </a:pathLst>
          </a:custGeom>
          <a:noFill/>
          <a:ln w="12700" cap="flat">
            <a:solidFill>
              <a:srgbClr val="2F528F">
                <a:alpha val="100000"/>
              </a:srgbClr>
            </a:solidFill>
            <a:prstDash val="dash"/>
            <a:miter lim="800000"/>
          </a:ln>
        </p:spPr>
        <p:txBody>
          <a:bodyPr rtlCol="0"/>
          <a:lstStyle/>
          <a:p>
            <a:pPr algn="ctr"/>
            <a:endParaRPr lang="zh-CN" altLang="en-US"/>
          </a:p>
        </p:txBody>
      </p:sp>
      <p:sp>
        <p:nvSpPr>
          <p:cNvPr id="424" name="rect"/>
          <p:cNvSpPr/>
          <p:nvPr/>
        </p:nvSpPr>
        <p:spPr>
          <a:xfrm>
            <a:off x="4501641" y="4226305"/>
            <a:ext cx="12700" cy="1500619"/>
          </a:xfrm>
          <a:prstGeom prst="rect">
            <a:avLst/>
          </a:prstGeom>
          <a:solidFill>
            <a:srgbClr val="2F528F">
              <a:alpha val="100000"/>
            </a:srgbClr>
          </a:solidFill>
          <a:ln cap="flat">
            <a:noFill/>
            <a:prstDash val="solid"/>
            <a:miter lim="0"/>
          </a:ln>
        </p:spPr>
        <p:txBody>
          <a:bodyPr rtlCol="0"/>
          <a:lstStyle/>
          <a:p>
            <a:pPr algn="ctr"/>
            <a:endParaRPr lang="zh-CN" altLang="en-US"/>
          </a:p>
        </p:txBody>
      </p:sp>
      <p:sp>
        <p:nvSpPr>
          <p:cNvPr id="425" name="path"/>
          <p:cNvSpPr/>
          <p:nvPr/>
        </p:nvSpPr>
        <p:spPr>
          <a:xfrm>
            <a:off x="4878578" y="3849370"/>
            <a:ext cx="1482343" cy="12700"/>
          </a:xfrm>
          <a:custGeom>
            <a:avLst/>
            <a:gdLst/>
            <a:ahLst/>
            <a:cxnLst/>
            <a:rect l="0" t="0" r="0" b="0"/>
            <a:pathLst>
              <a:path w="2334" h="20">
                <a:moveTo>
                  <a:pt x="0" y="10"/>
                </a:moveTo>
                <a:lnTo>
                  <a:pt x="2334" y="10"/>
                </a:lnTo>
              </a:path>
            </a:pathLst>
          </a:custGeom>
          <a:noFill/>
          <a:ln w="12700" cap="flat">
            <a:solidFill>
              <a:srgbClr val="2F528F">
                <a:alpha val="100000"/>
              </a:srgbClr>
            </a:solidFill>
            <a:prstDash val="dash"/>
            <a:miter lim="800000"/>
          </a:ln>
        </p:spPr>
        <p:txBody>
          <a:bodyPr rtlCol="0"/>
          <a:lstStyle/>
          <a:p>
            <a:pPr algn="ctr"/>
            <a:endParaRPr lang="zh-CN" altLang="en-US"/>
          </a:p>
        </p:txBody>
      </p:sp>
      <p:sp>
        <p:nvSpPr>
          <p:cNvPr id="426" name="rect"/>
          <p:cNvSpPr/>
          <p:nvPr/>
        </p:nvSpPr>
        <p:spPr>
          <a:xfrm>
            <a:off x="4878578" y="6091173"/>
            <a:ext cx="1482343" cy="12700"/>
          </a:xfrm>
          <a:prstGeom prst="rect">
            <a:avLst/>
          </a:prstGeom>
          <a:solidFill>
            <a:srgbClr val="2F528F">
              <a:alpha val="100000"/>
            </a:srgbClr>
          </a:solidFill>
          <a:ln cap="flat">
            <a:noFill/>
            <a:prstDash val="solid"/>
            <a:miter lim="0"/>
          </a:ln>
        </p:spPr>
        <p:txBody>
          <a:bodyPr rtlCol="0"/>
          <a:lstStyle/>
          <a:p>
            <a:pPr algn="ctr"/>
            <a:endParaRPr lang="zh-CN" altLang="en-US"/>
          </a:p>
        </p:txBody>
      </p:sp>
      <p:sp>
        <p:nvSpPr>
          <p:cNvPr id="427" name="path"/>
          <p:cNvSpPr/>
          <p:nvPr/>
        </p:nvSpPr>
        <p:spPr>
          <a:xfrm>
            <a:off x="2986432" y="1974965"/>
            <a:ext cx="138078" cy="109701"/>
          </a:xfrm>
          <a:custGeom>
            <a:avLst/>
            <a:gdLst/>
            <a:ahLst/>
            <a:cxnLst/>
            <a:rect l="0" t="0" r="0" b="0"/>
            <a:pathLst>
              <a:path w="217" h="172">
                <a:moveTo>
                  <a:pt x="85" y="134"/>
                </a:moveTo>
                <a:cubicBezTo>
                  <a:pt x="105" y="114"/>
                  <a:pt x="184" y="94"/>
                  <a:pt x="204" y="53"/>
                </a:cubicBezTo>
                <a:cubicBezTo>
                  <a:pt x="224" y="-6"/>
                  <a:pt x="144" y="13"/>
                  <a:pt x="85" y="13"/>
                </a:cubicBezTo>
                <a:cubicBezTo>
                  <a:pt x="-13" y="13"/>
                  <a:pt x="6" y="74"/>
                  <a:pt x="26" y="114"/>
                </a:cubicBezTo>
                <a:cubicBezTo>
                  <a:pt x="45" y="175"/>
                  <a:pt x="65" y="175"/>
                  <a:pt x="85" y="134"/>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28" name="path"/>
          <p:cNvSpPr/>
          <p:nvPr/>
        </p:nvSpPr>
        <p:spPr>
          <a:xfrm>
            <a:off x="7737347" y="1569720"/>
            <a:ext cx="153830" cy="92964"/>
          </a:xfrm>
          <a:custGeom>
            <a:avLst/>
            <a:gdLst/>
            <a:ahLst/>
            <a:cxnLst/>
            <a:rect l="0" t="0" r="0" b="0"/>
            <a:pathLst>
              <a:path w="242" h="146">
                <a:moveTo>
                  <a:pt x="39" y="146"/>
                </a:moveTo>
                <a:cubicBezTo>
                  <a:pt x="58" y="146"/>
                  <a:pt x="58" y="146"/>
                  <a:pt x="77" y="146"/>
                </a:cubicBezTo>
                <a:cubicBezTo>
                  <a:pt x="136" y="146"/>
                  <a:pt x="156" y="21"/>
                  <a:pt x="214" y="21"/>
                </a:cubicBezTo>
                <a:cubicBezTo>
                  <a:pt x="292" y="0"/>
                  <a:pt x="97" y="0"/>
                  <a:pt x="58" y="21"/>
                </a:cubicBezTo>
                <a:cubicBezTo>
                  <a:pt x="58" y="21"/>
                  <a:pt x="39" y="21"/>
                  <a:pt x="39" y="21"/>
                </a:cubicBezTo>
                <a:cubicBezTo>
                  <a:pt x="0" y="41"/>
                  <a:pt x="0" y="125"/>
                  <a:pt x="39" y="146"/>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29" name="path"/>
          <p:cNvSpPr/>
          <p:nvPr/>
        </p:nvSpPr>
        <p:spPr>
          <a:xfrm>
            <a:off x="3724719" y="3116579"/>
            <a:ext cx="118602" cy="77724"/>
          </a:xfrm>
          <a:custGeom>
            <a:avLst/>
            <a:gdLst/>
            <a:ahLst/>
            <a:cxnLst/>
            <a:rect l="0" t="0" r="0" b="0"/>
            <a:pathLst>
              <a:path w="186" h="122">
                <a:moveTo>
                  <a:pt x="139" y="0"/>
                </a:moveTo>
                <a:cubicBezTo>
                  <a:pt x="119" y="0"/>
                  <a:pt x="119" y="0"/>
                  <a:pt x="119" y="0"/>
                </a:cubicBezTo>
                <a:cubicBezTo>
                  <a:pt x="59" y="20"/>
                  <a:pt x="79" y="80"/>
                  <a:pt x="139" y="100"/>
                </a:cubicBezTo>
                <a:cubicBezTo>
                  <a:pt x="139" y="100"/>
                  <a:pt x="139" y="100"/>
                  <a:pt x="139" y="100"/>
                </a:cubicBezTo>
                <a:cubicBezTo>
                  <a:pt x="199" y="100"/>
                  <a:pt x="179" y="0"/>
                  <a:pt x="139" y="0"/>
                </a:cubicBezTo>
              </a:path>
              <a:path w="186" h="122">
                <a:moveTo>
                  <a:pt x="40" y="62"/>
                </a:moveTo>
                <a:cubicBezTo>
                  <a:pt x="40" y="62"/>
                  <a:pt x="40" y="62"/>
                  <a:pt x="40" y="62"/>
                </a:cubicBezTo>
                <a:cubicBezTo>
                  <a:pt x="0" y="82"/>
                  <a:pt x="0" y="122"/>
                  <a:pt x="40" y="122"/>
                </a:cubicBezTo>
                <a:cubicBezTo>
                  <a:pt x="40" y="122"/>
                  <a:pt x="60" y="122"/>
                  <a:pt x="60" y="122"/>
                </a:cubicBezTo>
                <a:cubicBezTo>
                  <a:pt x="100" y="122"/>
                  <a:pt x="80" y="62"/>
                  <a:pt x="40" y="62"/>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30" name="path"/>
          <p:cNvSpPr/>
          <p:nvPr/>
        </p:nvSpPr>
        <p:spPr>
          <a:xfrm>
            <a:off x="2542032" y="1712976"/>
            <a:ext cx="101431" cy="77723"/>
          </a:xfrm>
          <a:custGeom>
            <a:avLst/>
            <a:gdLst/>
            <a:ahLst/>
            <a:cxnLst/>
            <a:rect l="0" t="0" r="0" b="0"/>
            <a:pathLst>
              <a:path w="159" h="122">
                <a:moveTo>
                  <a:pt x="98" y="122"/>
                </a:moveTo>
                <a:cubicBezTo>
                  <a:pt x="196" y="122"/>
                  <a:pt x="137" y="0"/>
                  <a:pt x="58" y="0"/>
                </a:cubicBezTo>
                <a:cubicBezTo>
                  <a:pt x="39" y="0"/>
                  <a:pt x="0" y="0"/>
                  <a:pt x="0" y="20"/>
                </a:cubicBezTo>
                <a:cubicBezTo>
                  <a:pt x="0" y="20"/>
                  <a:pt x="0" y="40"/>
                  <a:pt x="0" y="61"/>
                </a:cubicBezTo>
                <a:cubicBezTo>
                  <a:pt x="19" y="102"/>
                  <a:pt x="58" y="122"/>
                  <a:pt x="98" y="122"/>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31" name="path"/>
          <p:cNvSpPr/>
          <p:nvPr/>
        </p:nvSpPr>
        <p:spPr>
          <a:xfrm>
            <a:off x="2884456" y="2164079"/>
            <a:ext cx="127442" cy="51816"/>
          </a:xfrm>
          <a:custGeom>
            <a:avLst/>
            <a:gdLst/>
            <a:ahLst/>
            <a:cxnLst/>
            <a:rect l="0" t="0" r="0" b="0"/>
            <a:pathLst>
              <a:path w="200" h="81">
                <a:moveTo>
                  <a:pt x="32" y="0"/>
                </a:moveTo>
                <a:cubicBezTo>
                  <a:pt x="-6" y="20"/>
                  <a:pt x="12" y="40"/>
                  <a:pt x="32" y="61"/>
                </a:cubicBezTo>
                <a:cubicBezTo>
                  <a:pt x="51" y="61"/>
                  <a:pt x="90" y="81"/>
                  <a:pt x="129" y="81"/>
                </a:cubicBezTo>
                <a:cubicBezTo>
                  <a:pt x="148" y="81"/>
                  <a:pt x="168" y="81"/>
                  <a:pt x="168" y="81"/>
                </a:cubicBezTo>
                <a:cubicBezTo>
                  <a:pt x="207" y="81"/>
                  <a:pt x="187" y="61"/>
                  <a:pt x="168" y="40"/>
                </a:cubicBezTo>
                <a:cubicBezTo>
                  <a:pt x="148" y="20"/>
                  <a:pt x="110" y="0"/>
                  <a:pt x="71" y="0"/>
                </a:cubicBezTo>
                <a:cubicBezTo>
                  <a:pt x="51" y="0"/>
                  <a:pt x="32" y="0"/>
                  <a:pt x="32" y="0"/>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32" name="path"/>
          <p:cNvSpPr/>
          <p:nvPr/>
        </p:nvSpPr>
        <p:spPr>
          <a:xfrm>
            <a:off x="6740652" y="4239485"/>
            <a:ext cx="49274" cy="50575"/>
          </a:xfrm>
          <a:custGeom>
            <a:avLst/>
            <a:gdLst/>
            <a:ahLst/>
            <a:cxnLst/>
            <a:rect l="0" t="0" r="0" b="0"/>
            <a:pathLst>
              <a:path w="77" h="79">
                <a:moveTo>
                  <a:pt x="59" y="38"/>
                </a:moveTo>
                <a:cubicBezTo>
                  <a:pt x="79" y="18"/>
                  <a:pt x="59" y="-1"/>
                  <a:pt x="39" y="18"/>
                </a:cubicBezTo>
                <a:cubicBezTo>
                  <a:pt x="39" y="18"/>
                  <a:pt x="39" y="18"/>
                  <a:pt x="39" y="18"/>
                </a:cubicBezTo>
                <a:cubicBezTo>
                  <a:pt x="0" y="18"/>
                  <a:pt x="0" y="38"/>
                  <a:pt x="19" y="59"/>
                </a:cubicBezTo>
                <a:cubicBezTo>
                  <a:pt x="39" y="79"/>
                  <a:pt x="39" y="79"/>
                  <a:pt x="39" y="79"/>
                </a:cubicBezTo>
                <a:cubicBezTo>
                  <a:pt x="59" y="79"/>
                  <a:pt x="59" y="59"/>
                  <a:pt x="59" y="38"/>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33" name="path"/>
          <p:cNvSpPr/>
          <p:nvPr/>
        </p:nvSpPr>
        <p:spPr>
          <a:xfrm>
            <a:off x="3675634" y="3941064"/>
            <a:ext cx="87121" cy="27432"/>
          </a:xfrm>
          <a:custGeom>
            <a:avLst/>
            <a:gdLst/>
            <a:ahLst/>
            <a:cxnLst/>
            <a:rect l="0" t="0" r="0" b="0"/>
            <a:pathLst>
              <a:path w="137" h="43">
                <a:moveTo>
                  <a:pt x="60" y="0"/>
                </a:moveTo>
                <a:cubicBezTo>
                  <a:pt x="60" y="0"/>
                  <a:pt x="60" y="0"/>
                  <a:pt x="60" y="0"/>
                </a:cubicBezTo>
                <a:cubicBezTo>
                  <a:pt x="-16" y="0"/>
                  <a:pt x="2" y="43"/>
                  <a:pt x="60" y="43"/>
                </a:cubicBezTo>
                <a:cubicBezTo>
                  <a:pt x="60" y="43"/>
                  <a:pt x="79" y="43"/>
                  <a:pt x="98" y="43"/>
                </a:cubicBezTo>
                <a:cubicBezTo>
                  <a:pt x="98" y="43"/>
                  <a:pt x="117" y="43"/>
                  <a:pt x="117" y="43"/>
                </a:cubicBezTo>
                <a:cubicBezTo>
                  <a:pt x="137" y="43"/>
                  <a:pt x="137" y="43"/>
                  <a:pt x="117" y="21"/>
                </a:cubicBezTo>
                <a:cubicBezTo>
                  <a:pt x="117" y="21"/>
                  <a:pt x="79" y="0"/>
                  <a:pt x="60" y="0"/>
                </a:cubicBezTo>
              </a:path>
            </a:pathLst>
          </a:custGeom>
          <a:solidFill>
            <a:srgbClr val="44546A">
              <a:alpha val="45882"/>
            </a:srgbClr>
          </a:solidFill>
          <a:ln cap="flat">
            <a:noFill/>
            <a:prstDash val="solid"/>
            <a:miter lim="0"/>
          </a:ln>
        </p:spPr>
        <p:txBody>
          <a:bodyPr rtlCol="0"/>
          <a:lstStyle/>
          <a:p>
            <a:pPr algn="ctr"/>
            <a:endParaRPr lang="zh-CN" altLang="en-US"/>
          </a:p>
        </p:txBody>
      </p:sp>
      <p:sp>
        <p:nvSpPr>
          <p:cNvPr id="434" name="rect"/>
          <p:cNvSpPr/>
          <p:nvPr/>
        </p:nvSpPr>
        <p:spPr>
          <a:xfrm>
            <a:off x="6467855" y="4742181"/>
            <a:ext cx="35051" cy="49274"/>
          </a:xfrm>
          <a:prstGeom prst="rect">
            <a:avLst/>
          </a:prstGeom>
          <a:solidFill>
            <a:srgbClr val="44546A">
              <a:alpha val="45882"/>
            </a:srgbClr>
          </a:solidFill>
          <a:ln cap="flat">
            <a:noFill/>
            <a:prstDash val="solid"/>
            <a:miter lim="0"/>
          </a:ln>
        </p:spPr>
        <p:txBody>
          <a:bodyPr rtlCol="0"/>
          <a:lstStyle/>
          <a:p>
            <a:pPr algn="ctr"/>
            <a:endParaRPr lang="zh-CN" altLang="en-US"/>
          </a:p>
        </p:txBody>
      </p:sp>
      <p:sp>
        <p:nvSpPr>
          <p:cNvPr id="435" name="path"/>
          <p:cNvSpPr/>
          <p:nvPr/>
        </p:nvSpPr>
        <p:spPr>
          <a:xfrm>
            <a:off x="6778752" y="4547616"/>
            <a:ext cx="38100" cy="39623"/>
          </a:xfrm>
          <a:custGeom>
            <a:avLst/>
            <a:gdLst/>
            <a:ahLst/>
            <a:cxnLst/>
            <a:rect l="0" t="0" r="0" b="0"/>
            <a:pathLst>
              <a:path w="60" h="62">
                <a:moveTo>
                  <a:pt x="20" y="0"/>
                </a:moveTo>
                <a:cubicBezTo>
                  <a:pt x="20" y="0"/>
                  <a:pt x="20" y="0"/>
                  <a:pt x="20" y="0"/>
                </a:cubicBezTo>
                <a:cubicBezTo>
                  <a:pt x="0" y="20"/>
                  <a:pt x="0" y="20"/>
                  <a:pt x="20" y="62"/>
                </a:cubicBezTo>
                <a:cubicBezTo>
                  <a:pt x="20" y="62"/>
                  <a:pt x="20" y="62"/>
                  <a:pt x="20" y="62"/>
                </a:cubicBezTo>
                <a:cubicBezTo>
                  <a:pt x="40" y="62"/>
                  <a:pt x="60" y="41"/>
                  <a:pt x="60" y="20"/>
                </a:cubicBezTo>
                <a:cubicBezTo>
                  <a:pt x="60" y="0"/>
                  <a:pt x="40" y="0"/>
                  <a:pt x="20" y="0"/>
                </a:cubicBezTo>
              </a:path>
            </a:pathLst>
          </a:custGeom>
          <a:solidFill>
            <a:srgbClr val="44546A">
              <a:alpha val="45882"/>
            </a:srgbClr>
          </a:solidFill>
          <a:ln cap="flat">
            <a:noFill/>
            <a:prstDash val="solid"/>
            <a:miter lim="0"/>
          </a:ln>
        </p:spPr>
        <p:txBody>
          <a:bodyPr rtlCol="0"/>
          <a:lstStyle/>
          <a:p>
            <a:pPr algn="ct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69"/>
          <p:cNvPicPr>
            <a:picLocks noChangeAspect="1"/>
          </p:cNvPicPr>
          <p:nvPr/>
        </p:nvPicPr>
        <p:blipFill>
          <a:blip r:embed="rId3"/>
          <a:srcRect l="33042"/>
          <a:stretch>
            <a:fillRect/>
          </a:stretch>
        </p:blipFill>
        <p:spPr>
          <a:xfrm>
            <a:off x="-26035" y="635"/>
            <a:ext cx="12218035" cy="6856730"/>
          </a:xfrm>
          <a:prstGeom prst="rect">
            <a:avLst/>
          </a:prstGeom>
        </p:spPr>
      </p:pic>
      <p:sp>
        <p:nvSpPr>
          <p:cNvPr id="1794" name="AutoShape 1791"/>
          <p:cNvSpPr>
            <a:spLocks noChangeAspect="1" noChangeArrowheads="1" noTextEdit="1"/>
          </p:cNvSpPr>
          <p:nvPr/>
        </p:nvSpPr>
        <p:spPr bwMode="auto">
          <a:xfrm>
            <a:off x="0" y="0"/>
            <a:ext cx="12096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796" name="Freeform 1794"/>
          <p:cNvSpPr/>
          <p:nvPr/>
        </p:nvSpPr>
        <p:spPr bwMode="auto">
          <a:xfrm>
            <a:off x="0" y="1"/>
            <a:ext cx="12207240" cy="6858000"/>
          </a:xfrm>
          <a:custGeom>
            <a:avLst/>
            <a:gdLst>
              <a:gd name="T0" fmla="*/ 1535 w 1535"/>
              <a:gd name="T1" fmla="*/ 885 h 973"/>
              <a:gd name="T2" fmla="*/ 1535 w 1535"/>
              <a:gd name="T3" fmla="*/ 973 h 973"/>
              <a:gd name="T4" fmla="*/ 0 w 1535"/>
              <a:gd name="T5" fmla="*/ 973 h 973"/>
              <a:gd name="T6" fmla="*/ 0 w 1535"/>
              <a:gd name="T7" fmla="*/ 0 h 973"/>
              <a:gd name="T8" fmla="*/ 605 w 1535"/>
              <a:gd name="T9" fmla="*/ 0 h 973"/>
              <a:gd name="T10" fmla="*/ 577 w 1535"/>
              <a:gd name="T11" fmla="*/ 201 h 973"/>
              <a:gd name="T12" fmla="*/ 1300 w 1535"/>
              <a:gd name="T13" fmla="*/ 924 h 973"/>
              <a:gd name="T14" fmla="*/ 1535 w 1535"/>
              <a:gd name="T15" fmla="*/ 885 h 9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5" h="973">
                <a:moveTo>
                  <a:pt x="1535" y="885"/>
                </a:moveTo>
                <a:cubicBezTo>
                  <a:pt x="1535" y="973"/>
                  <a:pt x="1535" y="973"/>
                  <a:pt x="1535" y="973"/>
                </a:cubicBezTo>
                <a:cubicBezTo>
                  <a:pt x="0" y="973"/>
                  <a:pt x="0" y="973"/>
                  <a:pt x="0" y="973"/>
                </a:cubicBezTo>
                <a:cubicBezTo>
                  <a:pt x="0" y="0"/>
                  <a:pt x="0" y="0"/>
                  <a:pt x="0" y="0"/>
                </a:cubicBezTo>
                <a:cubicBezTo>
                  <a:pt x="605" y="0"/>
                  <a:pt x="605" y="0"/>
                  <a:pt x="605" y="0"/>
                </a:cubicBezTo>
                <a:cubicBezTo>
                  <a:pt x="586" y="64"/>
                  <a:pt x="577" y="131"/>
                  <a:pt x="577" y="201"/>
                </a:cubicBezTo>
                <a:cubicBezTo>
                  <a:pt x="577" y="600"/>
                  <a:pt x="900" y="924"/>
                  <a:pt x="1300" y="924"/>
                </a:cubicBezTo>
                <a:cubicBezTo>
                  <a:pt x="1382" y="924"/>
                  <a:pt x="1461" y="910"/>
                  <a:pt x="1535" y="885"/>
                </a:cubicBezTo>
                <a:close/>
              </a:path>
            </a:pathLst>
          </a:custGeom>
          <a:solidFill>
            <a:srgbClr val="0E66C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nvSpPr>
        <p:spPr>
          <a:xfrm>
            <a:off x="7365878" y="2130223"/>
            <a:ext cx="3981580" cy="415498"/>
          </a:xfrm>
          <a:prstGeom prst="rect">
            <a:avLst/>
          </a:prstGeom>
          <a:noFill/>
        </p:spPr>
        <p:txBody>
          <a:bodyPr wrap="square" rtlCol="0">
            <a:spAutoFit/>
          </a:bodyPr>
          <a:lstStyle/>
          <a:p>
            <a:pPr algn="r"/>
            <a:r>
              <a:rPr kumimoji="1" lang="en-US" altLang="zh-CN" sz="2100" spc="800">
                <a:solidFill>
                  <a:schemeClr val="tx1">
                    <a:lumMod val="85000"/>
                    <a:lumOff val="15000"/>
                  </a:schemeClr>
                </a:solidFill>
                <a:latin typeface="微软雅黑" panose="020B0503020204020204" charset="-122"/>
                <a:ea typeface="微软雅黑" panose="020B0503020204020204" charset="-122"/>
                <a:cs typeface="RTWS ShangYaZhunSung G0v1" charset="-122"/>
                <a:sym typeface="微软雅黑" panose="020B0503020204020204" charset="-122"/>
              </a:rPr>
              <a:t>THANK  YOU</a:t>
            </a:r>
            <a:endParaRPr kumimoji="1" lang="zh-CN" altLang="en-US" sz="2100" spc="800" dirty="0">
              <a:solidFill>
                <a:schemeClr val="tx1">
                  <a:lumMod val="85000"/>
                  <a:lumOff val="15000"/>
                </a:schemeClr>
              </a:solidFill>
              <a:latin typeface="微软雅黑" panose="020B0503020204020204" charset="-122"/>
              <a:ea typeface="微软雅黑" panose="020B0503020204020204" charset="-122"/>
              <a:cs typeface="RTWS ShangYaZhunSung G0v1" charset="-122"/>
              <a:sym typeface="微软雅黑" panose="020B0503020204020204" charset="-122"/>
            </a:endParaRPr>
          </a:p>
        </p:txBody>
      </p:sp>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33628" t="18574" r="27306" b="6294"/>
          <a:stretch>
            <a:fillRect/>
          </a:stretch>
        </p:blipFill>
        <p:spPr>
          <a:xfrm>
            <a:off x="0" y="1874457"/>
            <a:ext cx="6048000" cy="4983543"/>
          </a:xfrm>
          <a:custGeom>
            <a:avLst/>
            <a:gdLst>
              <a:gd name="connsiteX0" fmla="*/ 0 w 4868166"/>
              <a:gd name="connsiteY0" fmla="*/ 0 h 4011365"/>
              <a:gd name="connsiteX1" fmla="*/ 4868166 w 4868166"/>
              <a:gd name="connsiteY1" fmla="*/ 4011365 h 4011365"/>
              <a:gd name="connsiteX2" fmla="*/ 0 w 4868166"/>
              <a:gd name="connsiteY2" fmla="*/ 4011365 h 4011365"/>
              <a:gd name="connsiteX3" fmla="*/ 0 w 4868166"/>
              <a:gd name="connsiteY3" fmla="*/ 0 h 4011365"/>
            </a:gdLst>
            <a:ahLst/>
            <a:cxnLst>
              <a:cxn ang="0">
                <a:pos x="connsiteX0" y="connsiteY0"/>
              </a:cxn>
              <a:cxn ang="0">
                <a:pos x="connsiteX1" y="connsiteY1"/>
              </a:cxn>
              <a:cxn ang="0">
                <a:pos x="connsiteX2" y="connsiteY2"/>
              </a:cxn>
              <a:cxn ang="0">
                <a:pos x="connsiteX3" y="connsiteY3"/>
              </a:cxn>
            </a:cxnLst>
            <a:rect l="l" t="t" r="r" b="b"/>
            <a:pathLst>
              <a:path w="4868166" h="4011365">
                <a:moveTo>
                  <a:pt x="0" y="0"/>
                </a:moveTo>
                <a:cubicBezTo>
                  <a:pt x="2685668" y="0"/>
                  <a:pt x="4868166" y="1795883"/>
                  <a:pt x="4868166" y="4011365"/>
                </a:cubicBezTo>
                <a:cubicBezTo>
                  <a:pt x="0" y="4011365"/>
                  <a:pt x="0" y="4011365"/>
                  <a:pt x="0" y="4011365"/>
                </a:cubicBezTo>
                <a:cubicBezTo>
                  <a:pt x="0" y="0"/>
                  <a:pt x="0" y="0"/>
                  <a:pt x="0" y="0"/>
                </a:cubicBezTo>
                <a:close/>
              </a:path>
            </a:pathLst>
          </a:custGeom>
        </p:spPr>
      </p:pic>
      <p:sp>
        <p:nvSpPr>
          <p:cNvPr id="19" name="文本框 18"/>
          <p:cNvSpPr txBox="1"/>
          <p:nvPr/>
        </p:nvSpPr>
        <p:spPr>
          <a:xfrm>
            <a:off x="7359138" y="2641619"/>
            <a:ext cx="3981580" cy="984885"/>
          </a:xfrm>
          <a:prstGeom prst="rect">
            <a:avLst/>
          </a:prstGeom>
          <a:noFill/>
        </p:spPr>
        <p:txBody>
          <a:bodyPr wrap="square" rtlCol="0">
            <a:spAutoFit/>
          </a:bodyPr>
          <a:lstStyle/>
          <a:p>
            <a:pPr algn="r"/>
            <a:r>
              <a:rPr kumimoji="1" lang="zh-CN" altLang="en-US" sz="5800" b="1">
                <a:solidFill>
                  <a:schemeClr val="tx1">
                    <a:lumMod val="85000"/>
                    <a:lumOff val="15000"/>
                  </a:schemeClr>
                </a:solidFill>
                <a:latin typeface="微软雅黑" panose="020B0503020204020204" charset="-122"/>
                <a:ea typeface="微软雅黑" panose="020B0503020204020204" charset="-122"/>
                <a:cs typeface="RTWS ShangYaZhunSung G0v1" charset="-122"/>
                <a:sym typeface="微软雅黑" panose="020B0503020204020204" charset="-122"/>
              </a:rPr>
              <a:t>敬 请 指 导</a:t>
            </a: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20647" y="354087"/>
            <a:ext cx="898043" cy="850659"/>
          </a:xfrm>
          <a:prstGeom prst="rect">
            <a:avLst/>
          </a:prstGeom>
        </p:spPr>
      </p:pic>
      <p:sp>
        <p:nvSpPr>
          <p:cNvPr id="3" name="object 3"/>
          <p:cNvSpPr txBox="1"/>
          <p:nvPr/>
        </p:nvSpPr>
        <p:spPr>
          <a:xfrm>
            <a:off x="7482108" y="3967040"/>
            <a:ext cx="4088130" cy="1558925"/>
          </a:xfrm>
          <a:prstGeom prst="rect">
            <a:avLst/>
          </a:prstGeom>
        </p:spPr>
        <p:txBody>
          <a:bodyPr vert="horz" wrap="square" lIns="0" tIns="13335" rIns="0" bIns="0" rtlCol="0">
            <a:noAutofit/>
          </a:bodyPr>
          <a:lstStyle/>
          <a:p>
            <a:pPr marL="12700">
              <a:lnSpc>
                <a:spcPct val="100000"/>
              </a:lnSpc>
              <a:spcBef>
                <a:spcPts val="105"/>
              </a:spcBef>
            </a:pPr>
            <a:r>
              <a:rPr lang="zh-CN" b="1" spc="50" dirty="0">
                <a:latin typeface="微软雅黑" panose="020B0503020204020204" charset="-122"/>
                <a:ea typeface="微软雅黑" panose="020B0503020204020204" charset="-122"/>
                <a:cs typeface="微软雅黑" panose="020B0503020204020204" charset="-122"/>
                <a:sym typeface="微软雅黑" panose="020B0503020204020204" charset="-122"/>
              </a:rPr>
              <a:t>中国国际贸易促进会商业行业委员会</a:t>
            </a:r>
            <a:endParaRPr b="1"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12700">
              <a:lnSpc>
                <a:spcPct val="170000"/>
              </a:lnSpc>
              <a:spcBef>
                <a:spcPts val="1250"/>
              </a:spcBef>
            </a:pPr>
            <a:r>
              <a:rPr sz="900" spc="-5"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地址：北京市西城区复兴门内大街45号主楼2层西侧</a:t>
            </a:r>
            <a:endParaRPr sz="9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12700">
              <a:lnSpc>
                <a:spcPct val="170000"/>
              </a:lnSpc>
              <a:spcBef>
                <a:spcPts val="500"/>
              </a:spcBef>
            </a:pPr>
            <a:r>
              <a:rPr sz="9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电话</a:t>
            </a:r>
            <a:r>
              <a:rPr sz="90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：010-66094</a:t>
            </a:r>
            <a:r>
              <a:rPr lang="en-US" altLang="zh-CN" sz="90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066</a:t>
            </a:r>
            <a:endParaRPr sz="9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12700">
              <a:lnSpc>
                <a:spcPct val="170000"/>
              </a:lnSpc>
              <a:spcBef>
                <a:spcPts val="500"/>
              </a:spcBef>
            </a:pPr>
            <a:r>
              <a:rPr sz="9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传真：010-</a:t>
            </a:r>
            <a:r>
              <a:rPr lang="en-US" altLang="zh-CN" sz="9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66016043</a:t>
            </a:r>
            <a:endParaRPr sz="9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12700" defTabSz="0">
              <a:lnSpc>
                <a:spcPct val="170000"/>
              </a:lnSpc>
              <a:spcBef>
                <a:spcPts val="505"/>
              </a:spcBef>
              <a:tabLst>
                <a:tab pos="424180" algn="l"/>
              </a:tabLst>
            </a:pPr>
            <a:r>
              <a:rPr sz="900" spc="5" dirty="0" err="1">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网</a:t>
            </a:r>
            <a:r>
              <a:rPr lang="en-US" sz="900" spc="5"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sz="900" spc="5" dirty="0" err="1">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址</a:t>
            </a:r>
            <a:r>
              <a:rPr sz="900" spc="-5" dirty="0" err="1">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：http</a:t>
            </a:r>
            <a:r>
              <a:rPr sz="900" spc="-5"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://www.ccpitcsc.org</a:t>
            </a:r>
          </a:p>
        </p:txBody>
      </p:sp>
      <p:pic>
        <p:nvPicPr>
          <p:cNvPr id="13" name="图片 12"/>
          <p:cNvPicPr>
            <a:picLocks noChangeAspect="1"/>
          </p:cNvPicPr>
          <p:nvPr/>
        </p:nvPicPr>
        <p:blipFill>
          <a:blip r:embed="rId6"/>
          <a:stretch>
            <a:fillRect/>
          </a:stretch>
        </p:blipFill>
        <p:spPr>
          <a:xfrm flipH="1">
            <a:off x="10197213" y="4468006"/>
            <a:ext cx="1078230" cy="1081405"/>
          </a:xfrm>
          <a:prstGeom prst="rect">
            <a:avLst/>
          </a:prstGeom>
        </p:spPr>
      </p:pic>
      <p:cxnSp>
        <p:nvCxnSpPr>
          <p:cNvPr id="4" name="直接连接符 3"/>
          <p:cNvCxnSpPr/>
          <p:nvPr/>
        </p:nvCxnSpPr>
        <p:spPr>
          <a:xfrm>
            <a:off x="7482108" y="3767181"/>
            <a:ext cx="3696686"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5" name="图片 4" descr="商业贸促会新logo透明底"/>
          <p:cNvPicPr>
            <a:picLocks noChangeAspect="1"/>
          </p:cNvPicPr>
          <p:nvPr/>
        </p:nvPicPr>
        <p:blipFill>
          <a:blip r:embed="rId7"/>
          <a:stretch>
            <a:fillRect/>
          </a:stretch>
        </p:blipFill>
        <p:spPr>
          <a:xfrm>
            <a:off x="8950325" y="306705"/>
            <a:ext cx="1015365" cy="94869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PP_MARK_KEY" val="00c8eebb-8aaa-4df2-84d9-37e7375bc900"/>
  <p:tag name="COMMONDATA" val="eyJoZGlkIjoiZTQ4ODQwNThiYTg4YTBlNDhkZDRmNGNiNWM5NWE1YzAifQ=="/>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74,&quot;width&quot;:1686}"/>
</p:tagLst>
</file>

<file path=ppt/tags/tag3.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文本框 2"/>
  <p:tag name="PA" val="v3.2.0"/>
</p:tagLst>
</file>

<file path=ppt/tags/tag4.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Straight Connector 6"/>
  <p:tag name="PA" val="v3.2.0"/>
</p:tagLst>
</file>

<file path=ppt/tags/tag5.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文本框 11"/>
  <p:tag name="PA" val="v3.2.0"/>
</p:tagLst>
</file>

<file path=ppt/tags/tag6.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文本框 2"/>
  <p:tag name="PA" val="v3.2.0"/>
</p:tagLst>
</file>

<file path=ppt/tags/tag7.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Straight Connector 6"/>
  <p:tag name="PA" val="v3.2.0"/>
</p:tagLst>
</file>

<file path=ppt/tags/tag8.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文本框 11"/>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文本框 2"/>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Straight Connector 6"/>
  <p:tag name="PA" val="v3.2.0"/>
</p:tagLst>
</file>

<file path=ppt/tags/tag11.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文本框 11"/>
  <p:tag name="PA" val="v3.2.0"/>
</p:tagLst>
</file>

<file path=ppt/tags/tag12.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文本框 2"/>
  <p:tag name="PA" val="v3.2.0"/>
</p:tagLst>
</file>

<file path=ppt/tags/tag13.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Straight Connector 6"/>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文本框 11"/>
  <p:tag name="PA" val="v3.2.0"/>
</p:tagLst>
</file>

<file path=ppt/tags/tag15.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文本框 2"/>
  <p:tag name="PA" val="v3.2.0"/>
</p:tagLst>
</file>

<file path=ppt/tags/tag16.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Straight Connector 6"/>
  <p:tag name="PA" val="v3.2.0"/>
</p:tagLst>
</file>

<file path=ppt/tags/tag17.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文本框 11"/>
  <p:tag name="PA" val="v3.2.0"/>
</p:tagLst>
</file>

<file path=ppt/tags/tag18.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文本框 2"/>
  <p:tag name="PA" val="v3.2.0"/>
</p:tagLst>
</file>

<file path=ppt/tags/tag19.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Straight Connector 6"/>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文本框 11"/>
  <p:tag name="PA" val="v3.2.0"/>
</p:tagLst>
</file>

<file path=ppt/tags/tag21.xml><?xml version="1.0" encoding="utf-8"?>
<p:tagLst xmlns:a="http://schemas.openxmlformats.org/drawingml/2006/main" xmlns:r="http://schemas.openxmlformats.org/officeDocument/2006/relationships" xmlns:p="http://schemas.openxmlformats.org/presentationml/2006/main">
  <p:tag name="MH" val="20170615111333"/>
  <p:tag name="MH_LIBRARY" val="CONTENTS"/>
  <p:tag name="MH_TYPE" val="OTHERS"/>
  <p:tag name="ID" val="626773"/>
  <p:tag name="PA" val="v3.2.0"/>
</p:tagLst>
</file>

<file path=ppt/tags/tag22.xml><?xml version="1.0" encoding="utf-8"?>
<p:tagLst xmlns:a="http://schemas.openxmlformats.org/drawingml/2006/main" xmlns:r="http://schemas.openxmlformats.org/officeDocument/2006/relationships" xmlns:p="http://schemas.openxmlformats.org/presentationml/2006/main">
  <p:tag name="MH" val="20170615111333"/>
  <p:tag name="MH_LIBRARY" val="CONTENTS"/>
  <p:tag name="MH_TYPE" val="OTHERS"/>
  <p:tag name="ID" val="626773"/>
  <p:tag name="PA" val="v3.2.0"/>
</p:tagLst>
</file>

<file path=ppt/tags/tag23.xml><?xml version="1.0" encoding="utf-8"?>
<p:tagLst xmlns:a="http://schemas.openxmlformats.org/drawingml/2006/main" xmlns:r="http://schemas.openxmlformats.org/officeDocument/2006/relationships" xmlns:p="http://schemas.openxmlformats.org/presentationml/2006/main">
  <p:tag name="MH" val="20170615111430"/>
  <p:tag name="MH_LIBRARY" val="GRAPHIC"/>
  <p:tag name="MH_ORDER" val="TextBox 9"/>
  <p:tag name="PA" val="v3.2.0"/>
</p:tagLst>
</file>

<file path=ppt/tags/tag2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7788"/>
  <p:tag name="KSO_WM_TAG_VERSION" val="1.0"/>
  <p:tag name="KSO_WM_SLIDE_ID" val="diagram20177788_1"/>
  <p:tag name="KSO_WM_SLIDE_INDEX" val="1"/>
  <p:tag name="KSO_WM_SLIDE_ITEM_CNT" val="2"/>
  <p:tag name="KSO_WM_SLIDE_LAYOUT" val="f_r"/>
  <p:tag name="KSO_WM_SLIDE_LAYOUT_CNT" val="1_1"/>
  <p:tag name="KSO_WM_SLIDE_TYPE" val="text"/>
  <p:tag name="KSO_WM_DIAGRAM_GROUP_CODE" val="r1-1"/>
  <p:tag name="KSO_WM_BEAUTIFY_FLAG" val="#wm#"/>
  <p:tag name="KSO_WM_SLIDE_POSITION" val="86*-36"/>
  <p:tag name="KSO_WM_SLIDE_SIZE" val="559*424"/>
</p:tagLst>
</file>

<file path=ppt/tags/tag2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UNIT_TYPE" val="r_i"/>
  <p:tag name="KSO_WM_UNIT_INDEX" val="1_1"/>
  <p:tag name="KSO_WM_UNIT_ID" val="diagram20177788_1*r_i*1_1"/>
  <p:tag name="KSO_WM_UNIT_LAYERLEVEL" val="1_1"/>
  <p:tag name="KSO_WM_DIAGRAM_GROUP_CODE" val="r1-1"/>
  <p:tag name="KSO_WM_UNIT_DIAGRAM_CONTRAST_TITLE_CNT" val="1"/>
  <p:tag name="KSO_WM_UNIT_DIAGRAM_DIMENSION_TITLE_CNT" val="2"/>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5"/>
  <p:tag name="KSO_WM_UNIT_TEXT_FILL_TYPE" val="1"/>
  <p:tag name="KSO_WM_UNIT_USESOURCEFORMAT_APPLY" val="1"/>
</p:tagLst>
</file>

<file path=ppt/tags/tag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UNIT_TYPE" val="r_i"/>
  <p:tag name="KSO_WM_UNIT_INDEX" val="1_2"/>
  <p:tag name="KSO_WM_UNIT_ID" val="diagram20177788_1*r_i*1_2"/>
  <p:tag name="KSO_WM_UNIT_LAYERLEVEL" val="1_1"/>
  <p:tag name="KSO_WM_DIAGRAM_GROUP_CODE" val="r1-1"/>
  <p:tag name="KSO_WM_UNIT_DIAGRAM_CONTRAST_TITLE_CNT" val="1"/>
  <p:tag name="KSO_WM_UNIT_DIAGRAM_DIMENSION_TITLE_CNT" val="2"/>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6"/>
  <p:tag name="KSO_WM_UNIT_TEXT_FILL_TYPE" val="1"/>
  <p:tag name="KSO_WM_UNIT_USESOURCEFORMAT_APPLY" val="1"/>
</p:tagLst>
</file>

<file path=ppt/tags/tag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UNIT_TYPE" val="r_i"/>
  <p:tag name="KSO_WM_UNIT_INDEX" val="1_3"/>
  <p:tag name="KSO_WM_UNIT_ID" val="diagram20177788_1*r_i*1_3"/>
  <p:tag name="KSO_WM_UNIT_LAYERLEVEL" val="1_1"/>
  <p:tag name="KSO_WM_DIAGRAM_GROUP_CODE" val="r1-1"/>
  <p:tag name="KSO_WM_UNIT_DIAGRAM_CONTRAST_TITLE_CNT" val="1"/>
  <p:tag name="KSO_WM_UNIT_DIAGRAM_DIMENSION_TITLE_CNT" val="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6"/>
  <p:tag name="KSO_WM_UNIT_TEXT_FILL_TYPE" val="1"/>
  <p:tag name="KSO_WM_UNIT_USESOURCEFORMAT_APPLY" val="1"/>
</p:tagLst>
</file>

<file path=ppt/tags/tag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UNIT_TYPE" val="r_u"/>
  <p:tag name="KSO_WM_UNIT_INDEX" val="1_1"/>
  <p:tag name="KSO_WM_UNIT_ID" val="diagram20177788_1*r_u*1_1"/>
  <p:tag name="KSO_WM_UNIT_LAYERLEVEL" val="1_1"/>
  <p:tag name="KSO_WM_UNIT_DIAGRAM_CONTRAST_TITLE_CNT" val="1"/>
  <p:tag name="KSO_WM_UNIT_DIAGRAM_DIMENSION_TITLE_CNT" val="2"/>
  <p:tag name="KSO_WM_UNIT_VALUE" val="10"/>
  <p:tag name="KSO_WM_UNIT_HIGHLIGHT" val="0"/>
  <p:tag name="KSO_WM_UNIT_COMPATIBLE" val="0"/>
  <p:tag name="KSO_WM_UNIT_CLEAR" val="0"/>
  <p:tag name="KSO_WM_DIAGRAM_GROUP_CODE" val="r1-1"/>
  <p:tag name="KSO_WM_UNIT_PRESET_TEXT" val="实习基地"/>
  <p:tag name="KSO_WM_UNIT_TEXT_FILL_FORE_SCHEMECOLOR_INDEX_BRIGHTNESS" val="0"/>
  <p:tag name="KSO_WM_UNIT_TEXT_FILL_FORE_SCHEMECOLOR_INDEX" val="2"/>
  <p:tag name="KSO_WM_UNIT_TEXT_FILL_TYPE" val="1"/>
  <p:tag name="KSO_WM_UNIT_USESOURCEFORMAT_APPLY" val="1"/>
</p:tagLst>
</file>

<file path=ppt/tags/tag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UNIT_TYPE" val="r_u"/>
  <p:tag name="KSO_WM_UNIT_INDEX" val="1_2"/>
  <p:tag name="KSO_WM_UNIT_ID" val="diagram20177788_1*r_u*1_2"/>
  <p:tag name="KSO_WM_UNIT_LAYERLEVEL" val="1_1"/>
  <p:tag name="KSO_WM_UNIT_DIAGRAM_CONTRAST_TITLE_CNT" val="1"/>
  <p:tag name="KSO_WM_UNIT_DIAGRAM_DIMENSION_TITLE_CNT" val="2"/>
  <p:tag name="KSO_WM_UNIT_VALUE" val="10"/>
  <p:tag name="KSO_WM_UNIT_HIGHLIGHT" val="0"/>
  <p:tag name="KSO_WM_UNIT_COMPATIBLE" val="0"/>
  <p:tag name="KSO_WM_UNIT_CLEAR" val="0"/>
  <p:tag name="KSO_WM_DIAGRAM_GROUP_CODE" val="r1-1"/>
  <p:tag name="KSO_WM_UNIT_PRESET_TEXT" val="创业培训"/>
  <p:tag name="KSO_WM_UNIT_TEXT_FILL_FORE_SCHEMECOLOR_INDEX_BRIGHTNESS" val="0"/>
  <p:tag name="KSO_WM_UNIT_TEXT_FILL_FORE_SCHEMECOLOR_INDEX" val="2"/>
  <p:tag name="KSO_WM_UNIT_TEXT_FILL_TYPE" val="1"/>
  <p:tag name="KSO_WM_UNIT_USESOURCEFORMAT_APPLY" val="1"/>
</p:tagLst>
</file>

<file path=ppt/tags/tag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UNIT_TYPE" val="r_i"/>
  <p:tag name="KSO_WM_UNIT_INDEX" val="1_4"/>
  <p:tag name="KSO_WM_UNIT_ID" val="diagram20177788_1*r_i*1_4"/>
  <p:tag name="KSO_WM_UNIT_LAYERLEVEL" val="1_1"/>
  <p:tag name="KSO_WM_DIAGRAM_GROUP_CODE" val="r1-1"/>
  <p:tag name="KSO_WM_UNIT_DIAGRAM_CONTRAST_TITLE_CNT" val="1"/>
  <p:tag name="KSO_WM_UNIT_DIAGRAM_DIMENSION_TITLE_CNT" val="2"/>
  <p:tag name="KSO_WM_UNIT_LINE_FORE_SCHEMECOLOR_INDEX_BRIGHTNESS" val="0"/>
  <p:tag name="KSO_WM_UNIT_LINE_FORE_SCHEMECOLOR_INDEX" val="6"/>
  <p:tag name="KSO_WM_UNIT_LINE_FILL_TYPE" val="2"/>
  <p:tag name="KSO_WM_UNIT_TEXT_FILL_FORE_SCHEMECOLOR_INDEX_BRIGHTNESS" val="0"/>
  <p:tag name="KSO_WM_UNIT_TEXT_FILL_FORE_SCHEMECOLOR_INDEX" val="15"/>
  <p:tag name="KSO_WM_UNIT_TEXT_FILL_TYPE" val="1"/>
  <p:tag name="KSO_WM_UNIT_USESOURCEFORMAT_APPLY" val="1"/>
</p:tagLst>
</file>

<file path=ppt/tags/tag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UNIT_TYPE" val="r_v"/>
  <p:tag name="KSO_WM_UNIT_INDEX" val="1_1"/>
  <p:tag name="KSO_WM_UNIT_ID" val="diagram20177788_1*r_v*1_1"/>
  <p:tag name="KSO_WM_UNIT_LAYERLEVEL" val="1_1"/>
  <p:tag name="KSO_WM_UNIT_DIAGRAM_CONTRAST_TITLE_CNT" val="1"/>
  <p:tag name="KSO_WM_UNIT_DIAGRAM_DIMENSION_TITLE_CNT" val="2"/>
  <p:tag name="KSO_WM_UNIT_VALUE" val="10"/>
  <p:tag name="KSO_WM_UNIT_HIGHLIGHT" val="0"/>
  <p:tag name="KSO_WM_UNIT_COMPATIBLE" val="0"/>
  <p:tag name="KSO_WM_UNIT_CLEAR" val="0"/>
  <p:tag name="KSO_WM_DIAGRAM_GROUP_CODE" val="r1-1"/>
  <p:tag name="KSO_WM_UNIT_PRESET_TEXT" val="要求所有学生参加实习"/>
  <p:tag name="KSO_WM_UNIT_TEXT_FILL_FORE_SCHEMECOLOR_INDEX_BRIGHTNESS" val="0"/>
  <p:tag name="KSO_WM_UNIT_TEXT_FILL_FORE_SCHEMECOLOR_INDEX" val="13"/>
  <p:tag name="KSO_WM_UNIT_TEXT_FILL_TYPE" val="1"/>
  <p:tag name="KSO_WM_UNIT_USESOURCEFORMAT_APPLY" val="1"/>
</p:tagLst>
</file>

<file path=ppt/tags/tag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77788_1*i*7"/>
  <p:tag name="KSO_WM_TEMPLATE_CATEGORY" val="diagram"/>
  <p:tag name="KSO_WM_TEMPLATE_INDEX" val="20177788"/>
  <p:tag name="KSO_WM_UNIT_INDEX" val="7"/>
</p:tagLst>
</file>

<file path=ppt/tags/tag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77788_1*i*23"/>
  <p:tag name="KSO_WM_TEMPLATE_CATEGORY" val="diagram"/>
  <p:tag name="KSO_WM_TEMPLATE_INDEX" val="20177788"/>
  <p:tag name="KSO_WM_UNIT_INDEX" val="23"/>
</p:tagLst>
</file>

<file path=ppt/tags/tag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UNIT_TYPE" val="r_v"/>
  <p:tag name="KSO_WM_UNIT_INDEX" val="1_1"/>
  <p:tag name="KSO_WM_UNIT_ID" val="diagram20177788_1*r_v*1_1"/>
  <p:tag name="KSO_WM_UNIT_LAYERLEVEL" val="1_1"/>
  <p:tag name="KSO_WM_UNIT_DIAGRAM_CONTRAST_TITLE_CNT" val="1"/>
  <p:tag name="KSO_WM_UNIT_DIAGRAM_DIMENSION_TITLE_CNT" val="2"/>
  <p:tag name="KSO_WM_UNIT_VALUE" val="10"/>
  <p:tag name="KSO_WM_UNIT_HIGHLIGHT" val="0"/>
  <p:tag name="KSO_WM_UNIT_COMPATIBLE" val="0"/>
  <p:tag name="KSO_WM_UNIT_CLEAR" val="0"/>
  <p:tag name="KSO_WM_DIAGRAM_GROUP_CODE" val="r1-1"/>
  <p:tag name="KSO_WM_UNIT_PRESET_TEXT" val="要求所有学生参加实习"/>
  <p:tag name="KSO_WM_UNIT_TEXT_FILL_FORE_SCHEMECOLOR_INDEX_BRIGHTNESS" val="0"/>
  <p:tag name="KSO_WM_UNIT_TEXT_FILL_FORE_SCHEMECOLOR_INDEX" val="13"/>
  <p:tag name="KSO_WM_UNIT_TEXT_FILL_TYPE" val="1"/>
  <p:tag name="KSO_WM_UNIT_USESOURCEFORMAT_APPLY" val="1"/>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UNIT_TYPE" val="f"/>
  <p:tag name="KSO_WM_UNIT_INDEX" val="1"/>
  <p:tag name="KSO_WM_UNIT_ID" val="diagram20177788_1*f*1"/>
  <p:tag name="KSO_WM_UNIT_LAYERLEVEL" val="1"/>
  <p:tag name="KSO_WM_UNIT_VALUE" val="54"/>
  <p:tag name="KSO_WM_UNIT_HIGHLIGHT" val="0"/>
  <p:tag name="KSO_WM_UNIT_COMPATIBLE" val="0"/>
  <p:tag name="KSO_WM_UNIT_CLEAR" val="0"/>
  <p:tag name="KSO_WM_UNIT_PRESET_TEXT" val="就业办老师认为：现在的校园招聘方式改变空间有限；但如果到应届生临近毕业时才推动就业辅导工作就会太迟。"/>
</p:tagLst>
</file>

<file path=ppt/tags/tag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UNIT_TYPE" val="r_i"/>
  <p:tag name="KSO_WM_UNIT_INDEX" val="1_16"/>
  <p:tag name="KSO_WM_UNIT_ID" val="diagram20177788_1*r_i*1_16"/>
  <p:tag name="KSO_WM_UNIT_LAYERLEVEL" val="1_1"/>
  <p:tag name="KSO_WM_UNIT_DIAGRAM_CONTRAST_TITLE_CNT" val="1"/>
  <p:tag name="KSO_WM_UNIT_DIAGRAM_DIMENSION_TITLE_CNT" val="2"/>
  <p:tag name="KSO_WM_DIAGRAM_GROUP_CODE" val="r1-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 name="KSO_WM_UNIT_USESOURCEFORMAT_APPLY" val="1"/>
</p:tagLst>
</file>

<file path=ppt/tags/tag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DIAGRAM_GROUP_CODE" val="r1-1"/>
  <p:tag name="KSO_WM_UNIT_TYPE" val="r_i"/>
  <p:tag name="KSO_WM_UNIT_INDEX" val="1_12"/>
  <p:tag name="KSO_WM_UNIT_ID" val="diagram20177788_1*r_i*1_12"/>
  <p:tag name="KSO_WM_UNIT_LAYERLEVEL" val="1_1"/>
  <p:tag name="KSO_WM_UNIT_DIAGRAM_CONTRAST_TITLE_CNT" val="1"/>
  <p:tag name="KSO_WM_UNIT_DIAGRAM_DIMENSION_TITLE_CNT" val="2"/>
  <p:tag name="KSO_WM_UNIT_FILL_FORE_SCHEMECOLOR_INDEX_BRIGHTNESS" val="0"/>
  <p:tag name="KSO_WM_UNIT_FILL_FORE_SCHEMECOLOR_INDEX" val="6"/>
  <p:tag name="KSO_WM_UNIT_FILL_TYPE" val="1"/>
  <p:tag name="KSO_WM_UNIT_USESOURCEFORMAT_APPLY" val="1"/>
</p:tagLst>
</file>

<file path=ppt/tags/tag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DIAGRAM_GROUP_CODE" val="r1-1"/>
  <p:tag name="KSO_WM_UNIT_TYPE" val="r_i"/>
  <p:tag name="KSO_WM_UNIT_INDEX" val="1_13"/>
  <p:tag name="KSO_WM_UNIT_ID" val="diagram20177788_1*r_i*1_13"/>
  <p:tag name="KSO_WM_UNIT_LAYERLEVEL" val="1_1"/>
  <p:tag name="KSO_WM_UNIT_DIAGRAM_CONTRAST_TITLE_CNT" val="1"/>
  <p:tag name="KSO_WM_UNIT_DIAGRAM_DIMENSION_TITLE_CNT" val="2"/>
  <p:tag name="KSO_WM_UNIT_FILL_FORE_SCHEMECOLOR_INDEX_BRIGHTNESS" val="0"/>
  <p:tag name="KSO_WM_UNIT_FILL_FORE_SCHEMECOLOR_INDEX" val="6"/>
  <p:tag name="KSO_WM_UNIT_FILL_TYPE" val="1"/>
  <p:tag name="KSO_WM_UNIT_USESOURCEFORMAT_APPLY" val="1"/>
</p:tagLst>
</file>

<file path=ppt/tags/tag4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DIAGRAM_GROUP_CODE" val="r1-1"/>
  <p:tag name="KSO_WM_UNIT_TYPE" val="r_i"/>
  <p:tag name="KSO_WM_UNIT_INDEX" val="1_14"/>
  <p:tag name="KSO_WM_UNIT_ID" val="diagram20177788_1*r_i*1_14"/>
  <p:tag name="KSO_WM_UNIT_LAYERLEVEL" val="1_1"/>
  <p:tag name="KSO_WM_UNIT_DIAGRAM_CONTRAST_TITLE_CNT" val="1"/>
  <p:tag name="KSO_WM_UNIT_DIAGRAM_DIMENSION_TITLE_CNT" val="2"/>
  <p:tag name="KSO_WM_UNIT_FILL_FORE_SCHEMECOLOR_INDEX_BRIGHTNESS" val="0"/>
  <p:tag name="KSO_WM_UNIT_FILL_FORE_SCHEMECOLOR_INDEX" val="6"/>
  <p:tag name="KSO_WM_UNIT_FILL_TYPE" val="1"/>
  <p:tag name="KSO_WM_UNIT_USESOURCEFORMAT_APPLY" val="1"/>
</p:tagLst>
</file>

<file path=ppt/tags/tag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DIAGRAM_GROUP_CODE" val="r1-1"/>
  <p:tag name="KSO_WM_UNIT_TYPE" val="r_i"/>
  <p:tag name="KSO_WM_UNIT_INDEX" val="1_15"/>
  <p:tag name="KSO_WM_UNIT_ID" val="diagram20177788_1*r_i*1_15"/>
  <p:tag name="KSO_WM_UNIT_LAYERLEVEL" val="1_1"/>
  <p:tag name="KSO_WM_UNIT_DIAGRAM_CONTRAST_TITLE_CNT" val="1"/>
  <p:tag name="KSO_WM_UNIT_DIAGRAM_DIMENSION_TITLE_CNT" val="2"/>
  <p:tag name="KSO_WM_UNIT_FILL_FORE_SCHEMECOLOR_INDEX_BRIGHTNESS" val="0"/>
  <p:tag name="KSO_WM_UNIT_FILL_FORE_SCHEMECOLOR_INDEX" val="6"/>
  <p:tag name="KSO_WM_UNIT_FILL_TYPE" val="1"/>
  <p:tag name="KSO_WM_UNIT_USESOURCEFORMAT_APPLY" val="1"/>
</p:tagLst>
</file>

<file path=ppt/tags/tag4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DIAGRAM_GROUP_CODE" val="r1-1"/>
  <p:tag name="KSO_WM_UNIT_TYPE" val="r_i"/>
  <p:tag name="KSO_WM_UNIT_INDEX" val="1_5"/>
  <p:tag name="KSO_WM_UNIT_ID" val="diagram20177788_1*r_i*1_5"/>
  <p:tag name="KSO_WM_UNIT_LAYERLEVEL" val="1_1"/>
  <p:tag name="KSO_WM_UNIT_DIAGRAM_CONTRAST_TITLE_CNT" val="1"/>
  <p:tag name="KSO_WM_UNIT_DIAGRAM_DIMENSION_TITLE_CNT" val="2"/>
  <p:tag name="KSO_WM_UNIT_FILL_FORE_SCHEMECOLOR_INDEX_BRIGHTNESS" val="0"/>
  <p:tag name="KSO_WM_UNIT_FILL_FORE_SCHEMECOLOR_INDEX" val="5"/>
  <p:tag name="KSO_WM_UNIT_FILL_TYPE" val="1"/>
  <p:tag name="KSO_WM_UNIT_USESOURCEFORMAT_APPLY" val="1"/>
</p:tagLst>
</file>

<file path=ppt/tags/tag4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DIAGRAM_GROUP_CODE" val="r1-1"/>
  <p:tag name="KSO_WM_UNIT_TYPE" val="r_i"/>
  <p:tag name="KSO_WM_UNIT_INDEX" val="1_6"/>
  <p:tag name="KSO_WM_UNIT_ID" val="diagram20177788_1*r_i*1_6"/>
  <p:tag name="KSO_WM_UNIT_LAYERLEVEL" val="1_1"/>
  <p:tag name="KSO_WM_UNIT_DIAGRAM_CONTRAST_TITLE_CNT" val="1"/>
  <p:tag name="KSO_WM_UNIT_DIAGRAM_DIMENSION_TITLE_CNT" val="2"/>
  <p:tag name="KSO_WM_UNIT_FILL_FORE_SCHEMECOLOR_INDEX_BRIGHTNESS" val="0"/>
  <p:tag name="KSO_WM_UNIT_FILL_FORE_SCHEMECOLOR_INDEX" val="5"/>
  <p:tag name="KSO_WM_UNIT_FILL_TYPE" val="1"/>
  <p:tag name="KSO_WM_UNIT_USESOURCEFORMAT_APPLY" val="1"/>
</p:tagLst>
</file>

<file path=ppt/tags/tag4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DIAGRAM_GROUP_CODE" val="r1-1"/>
  <p:tag name="KSO_WM_UNIT_TYPE" val="r_i"/>
  <p:tag name="KSO_WM_UNIT_INDEX" val="1_7"/>
  <p:tag name="KSO_WM_UNIT_ID" val="diagram20177788_1*r_i*1_7"/>
  <p:tag name="KSO_WM_UNIT_LAYERLEVEL" val="1_1"/>
  <p:tag name="KSO_WM_UNIT_DIAGRAM_CONTRAST_TITLE_CNT" val="1"/>
  <p:tag name="KSO_WM_UNIT_DIAGRAM_DIMENSION_TITLE_CNT" val="2"/>
  <p:tag name="KSO_WM_UNIT_FILL_FORE_SCHEMECOLOR_INDEX_BRIGHTNESS" val="0"/>
  <p:tag name="KSO_WM_UNIT_FILL_FORE_SCHEMECOLOR_INDEX" val="5"/>
  <p:tag name="KSO_WM_UNIT_FILL_TYPE" val="1"/>
  <p:tag name="KSO_WM_UNIT_USESOURCEFORMAT_APPLY" val="1"/>
</p:tagLst>
</file>

<file path=ppt/tags/tag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DIAGRAM_GROUP_CODE" val="r1-1"/>
  <p:tag name="KSO_WM_UNIT_TYPE" val="r_i"/>
  <p:tag name="KSO_WM_UNIT_INDEX" val="1_8"/>
  <p:tag name="KSO_WM_UNIT_ID" val="diagram20177788_1*r_i*1_8"/>
  <p:tag name="KSO_WM_UNIT_LAYERLEVEL" val="1_1"/>
  <p:tag name="KSO_WM_UNIT_DIAGRAM_CONTRAST_TITLE_CNT" val="1"/>
  <p:tag name="KSO_WM_UNIT_DIAGRAM_DIMENSION_TITLE_CNT" val="2"/>
  <p:tag name="KSO_WM_UNIT_FILL_FORE_SCHEMECOLOR_INDEX_BRIGHTNESS" val="0"/>
  <p:tag name="KSO_WM_UNIT_FILL_FORE_SCHEMECOLOR_INDEX" val="5"/>
  <p:tag name="KSO_WM_UNIT_FILL_TYPE" val="1"/>
  <p:tag name="KSO_WM_UNIT_USESOURCEFORMAT_APPLY" val="1"/>
</p:tagLst>
</file>

<file path=ppt/tags/tag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DIAGRAM_GROUP_CODE" val="r1-1"/>
  <p:tag name="KSO_WM_UNIT_TYPE" val="r_i"/>
  <p:tag name="KSO_WM_UNIT_INDEX" val="1_9"/>
  <p:tag name="KSO_WM_UNIT_ID" val="diagram20177788_1*r_i*1_9"/>
  <p:tag name="KSO_WM_UNIT_LAYERLEVEL" val="1_1"/>
  <p:tag name="KSO_WM_UNIT_DIAGRAM_CONTRAST_TITLE_CNT" val="1"/>
  <p:tag name="KSO_WM_UNIT_DIAGRAM_DIMENSION_TITLE_CNT" val="2"/>
  <p:tag name="KSO_WM_UNIT_FILL_FORE_SCHEMECOLOR_INDEX_BRIGHTNESS" val="0"/>
  <p:tag name="KSO_WM_UNIT_FILL_FORE_SCHEMECOLOR_INDEX" val="5"/>
  <p:tag name="KSO_WM_UNIT_FILL_TYPE" val="1"/>
  <p:tag name="KSO_WM_UNIT_USESOURCEFORMAT_APPLY" val="1"/>
</p:tagLst>
</file>

<file path=ppt/tags/tag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DIAGRAM_GROUP_CODE" val="r1-1"/>
  <p:tag name="KSO_WM_UNIT_TYPE" val="r_i"/>
  <p:tag name="KSO_WM_UNIT_INDEX" val="1_10"/>
  <p:tag name="KSO_WM_UNIT_ID" val="diagram20177788_1*r_i*1_10"/>
  <p:tag name="KSO_WM_UNIT_LAYERLEVEL" val="1_1"/>
  <p:tag name="KSO_WM_UNIT_DIAGRAM_CONTRAST_TITLE_CNT" val="1"/>
  <p:tag name="KSO_WM_UNIT_DIAGRAM_DIMENSION_TITLE_CNT" val="2"/>
  <p:tag name="KSO_WM_UNIT_FILL_FORE_SCHEMECOLOR_INDEX_BRIGHTNESS" val="0"/>
  <p:tag name="KSO_WM_UNIT_FILL_FORE_SCHEMECOLOR_INDEX" val="5"/>
  <p:tag name="KSO_WM_UNIT_FILL_TYPE" val="1"/>
  <p:tag name="KSO_WM_UNIT_USESOURCEFORMAT_APPLY" val="1"/>
</p:tagLst>
</file>

<file path=ppt/tags/tag4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788"/>
  <p:tag name="KSO_WM_DIAGRAM_GROUP_CODE" val="r1-1"/>
  <p:tag name="KSO_WM_UNIT_TYPE" val="r_i"/>
  <p:tag name="KSO_WM_UNIT_INDEX" val="1_11"/>
  <p:tag name="KSO_WM_UNIT_ID" val="diagram20177788_1*r_i*1_11"/>
  <p:tag name="KSO_WM_UNIT_LAYERLEVEL" val="1_1"/>
  <p:tag name="KSO_WM_UNIT_DIAGRAM_CONTRAST_TITLE_CNT" val="1"/>
  <p:tag name="KSO_WM_UNIT_DIAGRAM_DIMENSION_TITLE_CNT" val="2"/>
  <p:tag name="KSO_WM_UNIT_FILL_FORE_SCHEMECOLOR_INDEX_BRIGHTNESS" val="0"/>
  <p:tag name="KSO_WM_UNIT_FILL_FORE_SCHEMECOLOR_INDEX" val="5"/>
  <p:tag name="KSO_WM_UNIT_FILL_TYPE" val="1"/>
  <p:tag name="KSO_WM_UNIT_USESOURCEFORMAT_APPLY" val="1"/>
</p:tagLst>
</file>

<file path=ppt/tags/tag4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6515"/>
  <p:tag name="KSO_WM_TAG_VERSION" val="1.0"/>
  <p:tag name="KSO_WM_SLIDE_ID" val="diagram20176515_1"/>
  <p:tag name="KSO_WM_SLIDE_INDEX" val="1"/>
  <p:tag name="KSO_WM_SLIDE_ITEM_CNT" val="2"/>
  <p:tag name="KSO_WM_SLIDE_LAYOUT" val="r"/>
  <p:tag name="KSO_WM_SLIDE_LAYOUT_CNT" val="1"/>
  <p:tag name="KSO_WM_SLIDE_TYPE" val="text"/>
  <p:tag name="KSO_WM_BEAUTIFY_FLAG" val="#wm#"/>
  <p:tag name="KSO_WM_SLIDE_POSITION" val="173*34"/>
  <p:tag name="KSO_WM_SLIDE_SIZE" val="757*486"/>
  <p:tag name="KSO_WM_DIAGRAM_GROUP_CODE" val="r1-1"/>
</p:tagLst>
</file>

<file path=ppt/tags/tag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6515"/>
  <p:tag name="KSO_WM_UNIT_TYPE" val="r_i"/>
  <p:tag name="KSO_WM_UNIT_INDEX" val="1_1"/>
  <p:tag name="KSO_WM_UNIT_ID" val="diagram20176515_1*r_i*1_1"/>
  <p:tag name="KSO_WM_UNIT_LAYERLEVEL" val="1_1"/>
  <p:tag name="KSO_WM_DIAGRAM_GROUP_CODE" val="r1-1"/>
  <p:tag name="KSO_WM_UNIT_LINE_FORE_SCHEMECOLOR_INDEX_BRIGHTNESS" val="-0.5"/>
  <p:tag name="KSO_WM_UNIT_LINE_FORE_SCHEMECOLOR_INDEX" val="9"/>
  <p:tag name="KSO_WM_UNIT_LINE_FILL_TYPE" val="2"/>
  <p:tag name="KSO_WM_UNIT_USESOURCEFORMAT_APPLY" val="1"/>
</p:tagLst>
</file>

<file path=ppt/tags/tag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6515"/>
  <p:tag name="KSO_WM_UNIT_TYPE" val="r_i"/>
  <p:tag name="KSO_WM_UNIT_INDEX" val="1_2"/>
  <p:tag name="KSO_WM_UNIT_ID" val="diagram20176515_1*r_i*1_2"/>
  <p:tag name="KSO_WM_UNIT_LAYERLEVEL" val="1_1"/>
  <p:tag name="KSO_WM_DIAGRAM_GROUP_CODE" val="r1-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6515"/>
  <p:tag name="KSO_WM_UNIT_TYPE" val="r_i"/>
  <p:tag name="KSO_WM_UNIT_INDEX" val="1_3"/>
  <p:tag name="KSO_WM_UNIT_ID" val="diagram20176515_1*r_i*1_3"/>
  <p:tag name="KSO_WM_UNIT_LAYERLEVEL" val="1_1"/>
  <p:tag name="KSO_WM_DIAGRAM_GROUP_CODE" val="r1-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5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6515"/>
  <p:tag name="KSO_WM_UNIT_TYPE" val="r_i"/>
  <p:tag name="KSO_WM_UNIT_INDEX" val="1_4"/>
  <p:tag name="KSO_WM_UNIT_ID" val="diagram20176515_1*r_i*1_4"/>
  <p:tag name="KSO_WM_UNIT_LAYERLEVEL" val="1_1"/>
  <p:tag name="KSO_WM_DIAGRAM_GROUP_CODE" val="r1-1"/>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5"/>
  <p:tag name="KSO_WM_UNIT_TEXT_FILL_TYPE" val="1"/>
  <p:tag name="KSO_WM_UNIT_USESOURCEFORMAT_APPLY" val="1"/>
</p:tagLst>
</file>

<file path=ppt/tags/tag5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6515"/>
  <p:tag name="KSO_WM_UNIT_TYPE" val="r_i"/>
  <p:tag name="KSO_WM_UNIT_INDEX" val="1_5"/>
  <p:tag name="KSO_WM_UNIT_ID" val="diagram20176515_1*r_i*1_5"/>
  <p:tag name="KSO_WM_UNIT_LAYERLEVEL" val="1_1"/>
  <p:tag name="KSO_WM_DIAGRAM_GROUP_CODE" val="r1-1"/>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5"/>
  <p:tag name="KSO_WM_UNIT_TEXT_FILL_TYPE" val="1"/>
  <p:tag name="KSO_WM_UNIT_USESOURCEFORMAT_APPLY" val="1"/>
</p:tagLst>
</file>

<file path=ppt/tags/tag5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6515"/>
  <p:tag name="KSO_WM_UNIT_TYPE" val="r_t"/>
  <p:tag name="KSO_WM_UNIT_INDEX" val="1_1"/>
  <p:tag name="KSO_WM_UNIT_ID" val="diagram20176515_1*r_t*1_1"/>
  <p:tag name="KSO_WM_UNIT_LAYERLEVEL" val="1_1"/>
  <p:tag name="KSO_WM_UNIT_DIAGRAM_CONTRAST_TITLE_CNT" val="2"/>
  <p:tag name="KSO_WM_UNIT_DIAGRAM_DIMENSION_TITLE_CNT" val="1"/>
  <p:tag name="KSO_WM_UNIT_VALUE" val="3"/>
  <p:tag name="KSO_WM_UNIT_HIGHLIGHT" val="0"/>
  <p:tag name="KSO_WM_UNIT_COMPATIBLE" val="0"/>
  <p:tag name="KSO_WM_UNIT_CLEAR" val="0"/>
  <p:tag name="KSO_WM_UNIT_PRESET_TEXT_INDEX" val="3"/>
  <p:tag name="KSO_WM_UNIT_PRESET_TEXT_LEN" val="5"/>
  <p:tag name="KSO_WM_DIAGRAM_GROUP_CODE" val="r1-1"/>
  <p:tag name="KSO_WM_UNIT_TEXT_FILL_FORE_SCHEMECOLOR_INDEX_BRIGHTNESS" val="0"/>
  <p:tag name="KSO_WM_UNIT_TEXT_FILL_FORE_SCHEMECOLOR_INDEX" val="14"/>
  <p:tag name="KSO_WM_UNIT_TEXT_FILL_TYPE" val="1"/>
  <p:tag name="KSO_WM_UNIT_USESOURCEFORMAT_APPLY" val="1"/>
</p:tagLst>
</file>

<file path=ppt/tags/tag5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6515"/>
  <p:tag name="KSO_WM_UNIT_TYPE" val="r_t"/>
  <p:tag name="KSO_WM_UNIT_INDEX" val="1_2"/>
  <p:tag name="KSO_WM_UNIT_ID" val="diagram20176515_1*r_t*1_2"/>
  <p:tag name="KSO_WM_UNIT_LAYERLEVEL" val="1_1"/>
  <p:tag name="KSO_WM_UNIT_DIAGRAM_CONTRAST_TITLE_CNT" val="2"/>
  <p:tag name="KSO_WM_UNIT_DIAGRAM_DIMENSION_TITLE_CNT" val="1"/>
  <p:tag name="KSO_WM_UNIT_VALUE" val="3"/>
  <p:tag name="KSO_WM_UNIT_HIGHLIGHT" val="0"/>
  <p:tag name="KSO_WM_UNIT_COMPATIBLE" val="0"/>
  <p:tag name="KSO_WM_UNIT_CLEAR" val="0"/>
  <p:tag name="KSO_WM_UNIT_PRESET_TEXT_INDEX" val="3"/>
  <p:tag name="KSO_WM_UNIT_PRESET_TEXT_LEN" val="5"/>
  <p:tag name="KSO_WM_DIAGRAM_GROUP_CODE" val="r1-1"/>
  <p:tag name="KSO_WM_UNIT_TEXT_FILL_FORE_SCHEMECOLOR_INDEX_BRIGHTNESS" val="0"/>
  <p:tag name="KSO_WM_UNIT_TEXT_FILL_FORE_SCHEMECOLOR_INDEX" val="14"/>
  <p:tag name="KSO_WM_UNIT_TEXT_FILL_TYPE" val="1"/>
  <p:tag name="KSO_WM_UNIT_USESOURCEFORMAT_APPLY" val="1"/>
</p:tagLst>
</file>

<file path=ppt/tags/tag57.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VALUE" val="23"/>
  <p:tag name="KSO_WM_UNIT_HIGHLIGHT" val="0"/>
  <p:tag name="KSO_WM_UNIT_COMPATIBLE" val="0"/>
  <p:tag name="KSO_WM_UNIT_DIAGRAM_ISNUMVISUAL" val="0"/>
  <p:tag name="KSO_WM_UNIT_DIAGRAM_ISREFERUNIT" val="0"/>
  <p:tag name="KSO_WM_DIAGRAM_GROUP_CODE" val="l1-1"/>
  <p:tag name="KSO_WM_UNIT_TYPE" val="h_a"/>
  <p:tag name="KSO_WM_UNIT_INDEX" val="1_1"/>
  <p:tag name="KSO_WM_UNIT_ID" val="diagram20200700_1*h_a*1_1"/>
  <p:tag name="KSO_WM_TEMPLATE_CATEGORY" val="diagram"/>
  <p:tag name="KSO_WM_TEMPLATE_INDEX" val="20200700"/>
  <p:tag name="KSO_WM_UNIT_LAYERLEVEL" val="1_1"/>
  <p:tag name="KSO_WM_TAG_VERSION" val="1.0"/>
  <p:tag name="KSO_WM_BEAUTIFY_FLAG" val="#wm#"/>
  <p:tag name="KSO_WM_UNIT_PRESET_TEXT" val="WPS极墨产品部"/>
  <p:tag name="KSO_WM_UNIT_USESOURCEFORMAT_APPLY" val="1"/>
</p:tagLst>
</file>

<file path=ppt/tags/tag58.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VALUE" val="41"/>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00700_1*a*1"/>
  <p:tag name="KSO_WM_TEMPLATE_CATEGORY" val="diagram"/>
  <p:tag name="KSO_WM_TEMPLATE_INDEX" val="20200700"/>
  <p:tag name="KSO_WM_UNIT_LAYERLEVEL" val="1"/>
  <p:tag name="KSO_WM_TAG_VERSION" val="1.0"/>
  <p:tag name="KSO_WM_BEAUTIFY_FLAG" val="#wm#"/>
  <p:tag name="KSO_WM_UNIT_PRESET_TEXT" val="我们是致力于研究AI智能创作PPT的一个团队"/>
  <p:tag name="KSO_WM_UNIT_TEXT_FILL_FORE_SCHEMECOLOR_INDEX" val="14"/>
  <p:tag name="KSO_WM_UNIT_TEXT_FILL_TYPE" val="1"/>
  <p:tag name="KSO_WM_UNIT_USESOURCEFORMAT_APPLY" val="1"/>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706.39842519685,&quot;width&quot;:12110.4}"/>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TABLE_ENDDRAG_ORIGIN_RECT" val="226*153"/>
  <p:tag name="TABLE_ENDDRAG_RECT" val="718*129*226*153"/>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 name="KSO_WM_UNIT_PLACING_PICTURE_USER_VIEWPORT" val="{&quot;height&quot;:6900,&quot;width&quot;:15383}"/>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49_3*i*0"/>
  <p:tag name="KSO_WM_TEMPLATE_CATEGORY" val="diagram"/>
  <p:tag name="KSO_WM_TEMPLATE_INDEX" val="160049"/>
  <p:tag name="KSO_WM_UNIT_INDEX" val="0"/>
</p:tagLst>
</file>

<file path=ppt/tags/tag1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49_3*i*9"/>
  <p:tag name="KSO_WM_TEMPLATE_CATEGORY" val="diagram"/>
  <p:tag name="KSO_WM_TEMPLATE_INDEX" val="160049"/>
  <p:tag name="KSO_WM_UNIT_INDEX" val="9"/>
</p:tagLst>
</file>

<file path=ppt/tags/tag1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49_3*i*18"/>
  <p:tag name="KSO_WM_TEMPLATE_CATEGORY" val="diagram"/>
  <p:tag name="KSO_WM_TEMPLATE_INDEX" val="160049"/>
  <p:tag name="KSO_WM_UNIT_INDEX" val="18"/>
</p:tagLst>
</file>

<file path=ppt/tags/tag1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49_3*i*27"/>
  <p:tag name="KSO_WM_TEMPLATE_CATEGORY" val="diagram"/>
  <p:tag name="KSO_WM_TEMPLATE_INDEX" val="160049"/>
  <p:tag name="KSO_WM_UNIT_INDEX" val="27"/>
</p:tagLst>
</file>

<file path=ppt/tags/tag1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i"/>
  <p:tag name="KSO_WM_UNIT_INDEX" val="1_9"/>
  <p:tag name="KSO_WM_UNIT_ID" val="diagram160049_3*m_i*1_9"/>
  <p:tag name="KSO_WM_UNIT_CLEAR" val="1"/>
  <p:tag name="KSO_WM_UNIT_LAYERLEVEL" val="1_1"/>
  <p:tag name="KSO_WM_DIAGRAM_GROUP_CODE" val="m1-1"/>
  <p:tag name="KSO_WM_UNIT_LINE_FORE_SCHEMECOLOR_INDEX" val="5"/>
  <p:tag name="KSO_WM_UNIT_LINE_FILL_TYPE" val="2"/>
  <p:tag name="KSO_WM_UNIT_TEXT_FILL_FORE_SCHEMECOLOR_INDEX" val="2"/>
  <p:tag name="KSO_WM_UNIT_TEXT_FILL_TYPE" val="1"/>
  <p:tag name="KSO_WM_UNIT_USESOURCEFORMAT_APPLY" val="1"/>
</p:tagLst>
</file>

<file path=ppt/tags/tag1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RELATE_UNITID" val="258*m*1"/>
  <p:tag name="KSO_WM_UNIT_TYPE" val="a"/>
  <p:tag name="KSO_WM_UNIT_INDEX" val="1"/>
  <p:tag name="KSO_WM_UNIT_ID" val="diagram160049_3*a*1"/>
  <p:tag name="KSO_WM_UNIT_CLEAR" val="1"/>
  <p:tag name="KSO_WM_UNIT_LAYERLEVEL" val="1"/>
  <p:tag name="KSO_WM_UNIT_VALUE" val="25"/>
  <p:tag name="KSO_WM_UNIT_ISCONTENTSTITLE" val="0"/>
  <p:tag name="KSO_WM_UNIT_HIGHLIGHT" val="0"/>
  <p:tag name="KSO_WM_UNIT_COMPATIBLE" val="0"/>
  <p:tag name="KSO_WM_UNIT_PRESET_TEXT_INDEX" val="3"/>
  <p:tag name="KSO_WM_UNIT_PRESET_TEXT_LEN" val="17"/>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i"/>
  <p:tag name="KSO_WM_UNIT_INDEX" val="1_7"/>
  <p:tag name="KSO_WM_UNIT_ID" val="diagram160049_3*m_i*1_7"/>
  <p:tag name="KSO_WM_UNIT_CLEAR" val="1"/>
  <p:tag name="KSO_WM_UNIT_LAYERLEVEL" val="1_1"/>
  <p:tag name="KSO_WM_DIAGRAM_GROUP_CODE" val="m1-1"/>
  <p:tag name="KSO_WM_UNIT_LINE_FORE_SCHEMECOLOR_INDEX" val="5"/>
  <p:tag name="KSO_WM_UNIT_LINE_FILL_TYPE" val="2"/>
  <p:tag name="KSO_WM_UNIT_TEXT_FILL_FORE_SCHEMECOLOR_INDEX" val="13"/>
  <p:tag name="KSO_WM_UNIT_TEXT_FILL_TYPE" val="1"/>
  <p:tag name="KSO_WM_UNIT_USESOURCEFORMAT_APPLY" val="1"/>
</p:tagLst>
</file>

<file path=ppt/tags/tag12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i"/>
  <p:tag name="KSO_WM_UNIT_INDEX" val="1_8"/>
  <p:tag name="KSO_WM_UNIT_ID" val="diagram160049_3*m_i*1_8"/>
  <p:tag name="KSO_WM_UNIT_CLEAR" val="1"/>
  <p:tag name="KSO_WM_UNIT_LAYERLEVEL" val="1_1"/>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1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h_a"/>
  <p:tag name="KSO_WM_UNIT_INDEX" val="1_4_1"/>
  <p:tag name="KSO_WM_UNIT_ID" val="diagram160049_3*m_h_a*1_4_1"/>
  <p:tag name="KSO_WM_UNIT_CLEAR" val="1"/>
  <p:tag name="KSO_WM_UNIT_LAYERLEVEL" val="1_1_1"/>
  <p:tag name="KSO_WM_UNIT_VALUE" val="3"/>
  <p:tag name="KSO_WM_UNIT_HIGHLIGHT" val="0"/>
  <p:tag name="KSO_WM_UNIT_COMPATIBLE" val="0"/>
  <p:tag name="KSO_WM_DIAGRAM_GROUP_CODE" val="m1-1"/>
  <p:tag name="KSO_WM_UNIT_PRESET_TEXT" val="ENIM"/>
  <p:tag name="KSO_WM_UNIT_TEXT_FILL_FORE_SCHEMECOLOR_INDEX" val="5"/>
  <p:tag name="KSO_WM_UNIT_TEXT_FILL_TYPE" val="1"/>
  <p:tag name="KSO_WM_UNIT_USESOURCEFORMAT_APPLY" val="1"/>
</p:tagLst>
</file>

<file path=ppt/tags/tag1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h_f"/>
  <p:tag name="KSO_WM_UNIT_INDEX" val="1_4_1"/>
  <p:tag name="KSO_WM_UNIT_ID" val="diagram160049_3*m_h_f*1_4_1"/>
  <p:tag name="KSO_WM_UNIT_CLEAR" val="1"/>
  <p:tag name="KSO_WM_UNIT_LAYERLEVEL" val="1_1_1"/>
  <p:tag name="KSO_WM_UNIT_VALUE" val="12"/>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UNIT_USESOURCEFORMAT_APPLY" val="1"/>
</p:tagLst>
</file>

<file path=ppt/tags/tag1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i"/>
  <p:tag name="KSO_WM_UNIT_INDEX" val="1_5"/>
  <p:tag name="KSO_WM_UNIT_ID" val="diagram160049_3*m_i*1_5"/>
  <p:tag name="KSO_WM_UNIT_CLEAR" val="1"/>
  <p:tag name="KSO_WM_UNIT_LAYERLEVEL" val="1_1"/>
  <p:tag name="KSO_WM_DIAGRAM_GROUP_CODE" val="m1-1"/>
  <p:tag name="KSO_WM_UNIT_LINE_FORE_SCHEMECOLOR_INDEX" val="5"/>
  <p:tag name="KSO_WM_UNIT_LINE_FILL_TYPE" val="2"/>
  <p:tag name="KSO_WM_UNIT_TEXT_FILL_FORE_SCHEMECOLOR_INDEX" val="13"/>
  <p:tag name="KSO_WM_UNIT_TEXT_FILL_TYPE" val="1"/>
  <p:tag name="KSO_WM_UNIT_USESOURCEFORMAT_APPLY" val="1"/>
</p:tagLst>
</file>

<file path=ppt/tags/tag1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i"/>
  <p:tag name="KSO_WM_UNIT_INDEX" val="1_6"/>
  <p:tag name="KSO_WM_UNIT_ID" val="diagram160049_3*m_i*1_6"/>
  <p:tag name="KSO_WM_UNIT_CLEAR" val="1"/>
  <p:tag name="KSO_WM_UNIT_LAYERLEVEL" val="1_1"/>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1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h_a"/>
  <p:tag name="KSO_WM_UNIT_INDEX" val="1_3_1"/>
  <p:tag name="KSO_WM_UNIT_ID" val="diagram160049_3*m_h_a*1_3_1"/>
  <p:tag name="KSO_WM_UNIT_CLEAR" val="1"/>
  <p:tag name="KSO_WM_UNIT_LAYERLEVEL" val="1_1_1"/>
  <p:tag name="KSO_WM_UNIT_VALUE" val="3"/>
  <p:tag name="KSO_WM_UNIT_HIGHLIGHT" val="0"/>
  <p:tag name="KSO_WM_UNIT_COMPATIBLE" val="0"/>
  <p:tag name="KSO_WM_DIAGRAM_GROUP_CODE" val="m1-1"/>
  <p:tag name="KSO_WM_UNIT_PRESET_TEXT" val="ENIM"/>
  <p:tag name="KSO_WM_UNIT_TEXT_FILL_FORE_SCHEMECOLOR_INDEX" val="5"/>
  <p:tag name="KSO_WM_UNIT_TEXT_FILL_TYPE" val="1"/>
  <p:tag name="KSO_WM_UNIT_USESOURCEFORMAT_APPLY" val="1"/>
</p:tagLst>
</file>

<file path=ppt/tags/tag1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h_f"/>
  <p:tag name="KSO_WM_UNIT_INDEX" val="1_3_1"/>
  <p:tag name="KSO_WM_UNIT_ID" val="diagram160049_3*m_h_f*1_3_1"/>
  <p:tag name="KSO_WM_UNIT_CLEAR" val="1"/>
  <p:tag name="KSO_WM_UNIT_LAYERLEVEL" val="1_1_1"/>
  <p:tag name="KSO_WM_UNIT_VALUE" val="12"/>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UNIT_USESOURCEFORMAT_APPLY" val="1"/>
</p:tagLst>
</file>

<file path=ppt/tags/tag1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i"/>
  <p:tag name="KSO_WM_UNIT_INDEX" val="1_3"/>
  <p:tag name="KSO_WM_UNIT_ID" val="diagram160049_3*m_i*1_3"/>
  <p:tag name="KSO_WM_UNIT_CLEAR" val="1"/>
  <p:tag name="KSO_WM_UNIT_LAYERLEVEL" val="1_1"/>
  <p:tag name="KSO_WM_DIAGRAM_GROUP_CODE" val="m1-1"/>
  <p:tag name="KSO_WM_UNIT_LINE_FORE_SCHEMECOLOR_INDEX" val="5"/>
  <p:tag name="KSO_WM_UNIT_LINE_FILL_TYPE" val="2"/>
  <p:tag name="KSO_WM_UNIT_TEXT_FILL_FORE_SCHEMECOLOR_INDEX" val="13"/>
  <p:tag name="KSO_WM_UNIT_TEXT_FILL_TYPE" val="1"/>
  <p:tag name="KSO_WM_UNIT_USESOURCEFORMAT_APPLY" val="1"/>
</p:tagLst>
</file>

<file path=ppt/tags/tag1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i"/>
  <p:tag name="KSO_WM_UNIT_INDEX" val="1_4"/>
  <p:tag name="KSO_WM_UNIT_ID" val="diagram160049_3*m_i*1_4"/>
  <p:tag name="KSO_WM_UNIT_CLEAR" val="1"/>
  <p:tag name="KSO_WM_UNIT_LAYERLEVEL" val="1_1"/>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1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h_a"/>
  <p:tag name="KSO_WM_UNIT_INDEX" val="1_2_1"/>
  <p:tag name="KSO_WM_UNIT_ID" val="diagram160049_3*m_h_a*1_2_1"/>
  <p:tag name="KSO_WM_UNIT_CLEAR" val="1"/>
  <p:tag name="KSO_WM_UNIT_LAYERLEVEL" val="1_1_1"/>
  <p:tag name="KSO_WM_UNIT_VALUE" val="3"/>
  <p:tag name="KSO_WM_UNIT_HIGHLIGHT" val="0"/>
  <p:tag name="KSO_WM_UNIT_COMPATIBLE" val="0"/>
  <p:tag name="KSO_WM_DIAGRAM_GROUP_CODE" val="m1-1"/>
  <p:tag name="KSO_WM_UNIT_PRESET_TEXT" val="ENIM"/>
  <p:tag name="KSO_WM_UNIT_TEXT_FILL_FORE_SCHEMECOLOR_INDEX" val="5"/>
  <p:tag name="KSO_WM_UNIT_TEXT_FILL_TYPE" val="1"/>
  <p:tag name="KSO_WM_UNIT_USESOURCEFORMAT_APPLY" val="1"/>
</p:tagLst>
</file>

<file path=ppt/tags/tag1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h_f"/>
  <p:tag name="KSO_WM_UNIT_INDEX" val="1_2_1"/>
  <p:tag name="KSO_WM_UNIT_ID" val="diagram160049_3*m_h_f*1_2_1"/>
  <p:tag name="KSO_WM_UNIT_CLEAR" val="1"/>
  <p:tag name="KSO_WM_UNIT_LAYERLEVEL" val="1_1_1"/>
  <p:tag name="KSO_WM_UNIT_VALUE" val="12"/>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UNIT_USESOURCEFORMAT_APPLY" val="1"/>
</p:tagLst>
</file>

<file path=ppt/tags/tag1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i"/>
  <p:tag name="KSO_WM_UNIT_INDEX" val="1_1"/>
  <p:tag name="KSO_WM_UNIT_ID" val="diagram160049_3*m_i*1_1"/>
  <p:tag name="KSO_WM_UNIT_CLEAR" val="1"/>
  <p:tag name="KSO_WM_UNIT_LAYERLEVEL" val="1_1"/>
  <p:tag name="KSO_WM_DIAGRAM_GROUP_CODE" val="m1-1"/>
  <p:tag name="KSO_WM_UNIT_LINE_FORE_SCHEMECOLOR_INDEX" val="5"/>
  <p:tag name="KSO_WM_UNIT_LINE_FILL_TYPE" val="2"/>
  <p:tag name="KSO_WM_UNIT_TEXT_FILL_FORE_SCHEMECOLOR_INDEX" val="13"/>
  <p:tag name="KSO_WM_UNIT_TEXT_FILL_TYPE" val="1"/>
  <p:tag name="KSO_WM_UNIT_USESOURCEFORMAT_APPLY" val="1"/>
</p:tagLst>
</file>

<file path=ppt/tags/tag1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i"/>
  <p:tag name="KSO_WM_UNIT_INDEX" val="1_2"/>
  <p:tag name="KSO_WM_UNIT_ID" val="diagram160049_3*m_i*1_2"/>
  <p:tag name="KSO_WM_UNIT_CLEAR" val="1"/>
  <p:tag name="KSO_WM_UNIT_LAYERLEVEL" val="1_1"/>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1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h_a"/>
  <p:tag name="KSO_WM_UNIT_INDEX" val="1_1_1"/>
  <p:tag name="KSO_WM_UNIT_ID" val="diagram160049_3*m_h_a*1_1_1"/>
  <p:tag name="KSO_WM_UNIT_CLEAR" val="1"/>
  <p:tag name="KSO_WM_UNIT_LAYERLEVEL" val="1_1_1"/>
  <p:tag name="KSO_WM_UNIT_VALUE" val="3"/>
  <p:tag name="KSO_WM_UNIT_HIGHLIGHT" val="0"/>
  <p:tag name="KSO_WM_UNIT_COMPATIBLE" val="0"/>
  <p:tag name="KSO_WM_DIAGRAM_GROUP_CODE" val="m1-1"/>
  <p:tag name="KSO_WM_UNIT_PRESET_TEXT" val="ENIM"/>
  <p:tag name="KSO_WM_UNIT_TEXT_FILL_FORE_SCHEMECOLOR_INDEX" val="5"/>
  <p:tag name="KSO_WM_UNIT_TEXT_FILL_TYPE" val="1"/>
  <p:tag name="KSO_WM_UNIT_USESOURCEFORMAT_APPLY" val="1"/>
</p:tagLst>
</file>

<file path=ppt/tags/tag1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TEMPLATE_CATEGORY" val="diagram"/>
  <p:tag name="KSO_WM_TEMPLATE_INDEX" val="160049"/>
  <p:tag name="KSO_WM_UNIT_TYPE" val="m_h_f"/>
  <p:tag name="KSO_WM_UNIT_INDEX" val="1_1_1"/>
  <p:tag name="KSO_WM_UNIT_ID" val="diagram160049_3*m_h_f*1_1_1"/>
  <p:tag name="KSO_WM_UNIT_CLEAR" val="1"/>
  <p:tag name="KSO_WM_UNIT_LAYERLEVEL" val="1_1_1"/>
  <p:tag name="KSO_WM_UNIT_VALUE" val="12"/>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UNIT_USESOURCEFORMAT_APPLY" val="1"/>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16</TotalTime>
  <Words>1380</Words>
  <Application>Microsoft Office PowerPoint</Application>
  <PresentationFormat>宽屏</PresentationFormat>
  <Paragraphs>280</Paragraphs>
  <Slides>30</Slides>
  <Notes>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30</vt:i4>
      </vt:variant>
    </vt:vector>
  </HeadingPairs>
  <TitlesOfParts>
    <vt:vector size="42" baseType="lpstr">
      <vt:lpstr>MS Gothic</vt:lpstr>
      <vt:lpstr>RTWS ShangYaZhunSung G0v1</vt:lpstr>
      <vt:lpstr>汉仪旗黑-105简</vt:lpstr>
      <vt:lpstr>宋体</vt:lpstr>
      <vt:lpstr>微软雅黑</vt:lpstr>
      <vt:lpstr>Arial</vt:lpstr>
      <vt:lpstr>Arial Black</vt:lpstr>
      <vt:lpstr>Calibri</vt:lpstr>
      <vt:lpstr>Segoe UI Symbol</vt:lpstr>
      <vt:lpstr>Times New Roman</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luo jun</cp:lastModifiedBy>
  <cp:revision>58</cp:revision>
  <dcterms:created xsi:type="dcterms:W3CDTF">2023-03-07T09:05:00Z</dcterms:created>
  <dcterms:modified xsi:type="dcterms:W3CDTF">2023-08-18T06:40:35Z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wqlLaW5nc29mdCBQREYgdG8gV1BTIDgw</vt:lpwstr>
  </property>
  <property fmtid="{D5CDD505-2E9C-101B-9397-08002B2CF9AE}" pid="3" name="Created">
    <vt:filetime>2023-03-17T21:17:09Z</vt:filetime>
  </property>
  <property fmtid="{D5CDD505-2E9C-101B-9397-08002B2CF9AE}" pid="4" name="ICV">
    <vt:lpwstr>F36F68399928447EBE9DFB2E853AC12D</vt:lpwstr>
  </property>
  <property fmtid="{D5CDD505-2E9C-101B-9397-08002B2CF9AE}" pid="5" name="KSOProductBuildVer">
    <vt:lpwstr>2052-11.1.0.14309</vt:lpwstr>
  </property>
</Properties>
</file>